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1"/>
  </p:notesMasterIdLst>
  <p:sldIdLst>
    <p:sldId id="256" r:id="rId2"/>
    <p:sldId id="281" r:id="rId3"/>
    <p:sldId id="282" r:id="rId4"/>
    <p:sldId id="283" r:id="rId5"/>
    <p:sldId id="284" r:id="rId6"/>
    <p:sldId id="285" r:id="rId7"/>
    <p:sldId id="286" r:id="rId8"/>
    <p:sldId id="287" r:id="rId9"/>
    <p:sldId id="288" r:id="rId10"/>
    <p:sldId id="28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302" r:id="rId24"/>
    <p:sldId id="303" r:id="rId25"/>
    <p:sldId id="257" r:id="rId26"/>
    <p:sldId id="258" r:id="rId27"/>
    <p:sldId id="259" r:id="rId28"/>
    <p:sldId id="260" r:id="rId29"/>
    <p:sldId id="304"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 id="275" r:id="rId45"/>
    <p:sldId id="278" r:id="rId46"/>
    <p:sldId id="276" r:id="rId47"/>
    <p:sldId id="279" r:id="rId48"/>
    <p:sldId id="277" r:id="rId49"/>
    <p:sldId id="280"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0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jp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31982F-379F-4B75-B73E-975ED8DBB9EB}" type="datetimeFigureOut">
              <a:rPr lang="en-IN" smtClean="0"/>
              <a:t>25-03-2022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7318E4-BEE1-4E29-98E4-64C46A679365}" type="slidenum">
              <a:rPr lang="en-IN" smtClean="0"/>
              <a:t>‹#›</a:t>
            </a:fld>
            <a:endParaRPr lang="en-IN" dirty="0"/>
          </a:p>
        </p:txBody>
      </p:sp>
    </p:spTree>
    <p:extLst>
      <p:ext uri="{BB962C8B-B14F-4D97-AF65-F5344CB8AC3E}">
        <p14:creationId xmlns:p14="http://schemas.microsoft.com/office/powerpoint/2010/main" val="1088969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2550936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3305746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79ec7e031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79ec7e031_0_1024: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37204354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a:xfrm>
            <a:off x="2692397" y="5037663"/>
            <a:ext cx="5214635" cy="279400"/>
          </a:xfrm>
        </p:spPr>
        <p:txBody>
          <a:bodyPr/>
          <a:lstStyle/>
          <a:p>
            <a:endParaRPr lang="en-IN" dirty="0"/>
          </a:p>
        </p:txBody>
      </p:sp>
      <p:sp>
        <p:nvSpPr>
          <p:cNvPr id="6" name="Slide Number Placeholder 5"/>
          <p:cNvSpPr>
            <a:spLocks noGrp="1"/>
          </p:cNvSpPr>
          <p:nvPr>
            <p:ph type="sldNum" sz="quarter" idx="12"/>
          </p:nvPr>
        </p:nvSpPr>
        <p:spPr>
          <a:xfrm>
            <a:off x="8956900" y="5037663"/>
            <a:ext cx="551167" cy="279400"/>
          </a:xfrm>
        </p:spPr>
        <p:txBody>
          <a:bodyPr/>
          <a:lstStyle/>
          <a:p>
            <a:fld id="{9809B6CE-71C5-4C7A-8F3E-5D31C88F7EF5}" type="slidenum">
              <a:rPr lang="en-IN" smtClean="0"/>
              <a:t>‹#›</a:t>
            </a:fld>
            <a:endParaRPr lang="en-IN"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2910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331525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9524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72762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38740042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07609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34322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7643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7946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960001" y="1621004"/>
            <a:ext cx="10272000" cy="4555200"/>
          </a:xfrm>
          <a:prstGeom prst="rect">
            <a:avLst/>
          </a:prstGeom>
        </p:spPr>
        <p:txBody>
          <a:bodyPr spcFirstLastPara="1" wrap="square" lIns="91425" tIns="91425" rIns="91425" bIns="91425" anchor="t" anchorCtr="0">
            <a:noAutofit/>
          </a:bodyPr>
          <a:lstStyle>
            <a:lvl1pPr marL="413055" lvl="0" indent="-275369" rtl="0">
              <a:lnSpc>
                <a:spcPct val="100000"/>
              </a:lnSpc>
              <a:spcBef>
                <a:spcPts val="0"/>
              </a:spcBef>
              <a:spcAft>
                <a:spcPts val="0"/>
              </a:spcAft>
              <a:buClr>
                <a:srgbClr val="434343"/>
              </a:buClr>
              <a:buSzPts val="1200"/>
              <a:buAutoNum type="arabicPeriod"/>
              <a:defRPr sz="1129">
                <a:solidFill>
                  <a:srgbClr val="434343"/>
                </a:solidFill>
              </a:defRPr>
            </a:lvl1pPr>
            <a:lvl2pPr marL="826109" lvl="1"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2pPr>
            <a:lvl3pPr marL="1239164" lvl="2"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3pPr>
            <a:lvl4pPr marL="1652219" lvl="3"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4pPr>
            <a:lvl5pPr marL="2065274" lvl="4"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5pPr>
            <a:lvl6pPr marL="2478327" lvl="5"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6pPr>
            <a:lvl7pPr marL="2891382" lvl="6"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7pPr>
            <a:lvl8pPr marL="3304437" lvl="7"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8pPr>
            <a:lvl9pPr marL="3717491" lvl="8" indent="-275369" rtl="0">
              <a:lnSpc>
                <a:spcPct val="115000"/>
              </a:lnSpc>
              <a:spcBef>
                <a:spcPts val="1445"/>
              </a:spcBef>
              <a:spcAft>
                <a:spcPts val="1445"/>
              </a:spcAft>
              <a:buClr>
                <a:srgbClr val="434343"/>
              </a:buClr>
              <a:buSzPts val="1200"/>
              <a:buFont typeface="Roboto Condensed Light"/>
              <a:buAutoNum type="romanLcPeriod"/>
              <a:defRPr>
                <a:solidFill>
                  <a:srgbClr val="434343"/>
                </a:solidFill>
              </a:defRPr>
            </a:lvl9pPr>
          </a:lstStyle>
          <a:p>
            <a:endParaRPr/>
          </a:p>
        </p:txBody>
      </p:sp>
      <p:sp>
        <p:nvSpPr>
          <p:cNvPr id="17" name="Google Shape;17;p4"/>
          <p:cNvSpPr txBox="1">
            <a:spLocks noGrp="1"/>
          </p:cNvSpPr>
          <p:nvPr>
            <p:ph type="title"/>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4860329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960000" y="2867801"/>
            <a:ext cx="6756800" cy="1122400"/>
          </a:xfrm>
          <a:prstGeom prst="rect">
            <a:avLst/>
          </a:prstGeom>
        </p:spPr>
        <p:txBody>
          <a:bodyPr spcFirstLastPara="1" wrap="square" lIns="0" tIns="0" rIns="0" bIns="0" anchor="ctr" anchorCtr="0">
            <a:noAutofit/>
          </a:bodyPr>
          <a:lstStyle>
            <a:lvl1pPr lvl="0">
              <a:spcBef>
                <a:spcPts val="0"/>
              </a:spcBef>
              <a:spcAft>
                <a:spcPts val="0"/>
              </a:spcAft>
              <a:buSzPts val="3600"/>
              <a:buNone/>
              <a:defRPr sz="4533"/>
            </a:lvl1pPr>
            <a:lvl2pPr lvl="1" algn="ctr">
              <a:spcBef>
                <a:spcPts val="0"/>
              </a:spcBef>
              <a:spcAft>
                <a:spcPts val="0"/>
              </a:spcAft>
              <a:buSzPts val="3600"/>
              <a:buNone/>
              <a:defRPr sz="3200"/>
            </a:lvl2pPr>
            <a:lvl3pPr lvl="2" algn="ctr">
              <a:spcBef>
                <a:spcPts val="0"/>
              </a:spcBef>
              <a:spcAft>
                <a:spcPts val="0"/>
              </a:spcAft>
              <a:buSzPts val="3600"/>
              <a:buNone/>
              <a:defRPr sz="3200"/>
            </a:lvl3pPr>
            <a:lvl4pPr lvl="3" algn="ctr">
              <a:spcBef>
                <a:spcPts val="0"/>
              </a:spcBef>
              <a:spcAft>
                <a:spcPts val="0"/>
              </a:spcAft>
              <a:buSzPts val="3600"/>
              <a:buNone/>
              <a:defRPr sz="3200"/>
            </a:lvl4pPr>
            <a:lvl5pPr lvl="4" algn="ctr">
              <a:spcBef>
                <a:spcPts val="0"/>
              </a:spcBef>
              <a:spcAft>
                <a:spcPts val="0"/>
              </a:spcAft>
              <a:buSzPts val="3600"/>
              <a:buNone/>
              <a:defRPr sz="3200"/>
            </a:lvl5pPr>
            <a:lvl6pPr lvl="5" algn="ctr">
              <a:spcBef>
                <a:spcPts val="0"/>
              </a:spcBef>
              <a:spcAft>
                <a:spcPts val="0"/>
              </a:spcAft>
              <a:buSzPts val="3600"/>
              <a:buNone/>
              <a:defRPr sz="3200"/>
            </a:lvl6pPr>
            <a:lvl7pPr lvl="6" algn="ctr">
              <a:spcBef>
                <a:spcPts val="0"/>
              </a:spcBef>
              <a:spcAft>
                <a:spcPts val="0"/>
              </a:spcAft>
              <a:buSzPts val="3600"/>
              <a:buNone/>
              <a:defRPr sz="3200"/>
            </a:lvl7pPr>
            <a:lvl8pPr lvl="7" algn="ctr">
              <a:spcBef>
                <a:spcPts val="0"/>
              </a:spcBef>
              <a:spcAft>
                <a:spcPts val="0"/>
              </a:spcAft>
              <a:buSzPts val="3600"/>
              <a:buNone/>
              <a:defRPr sz="3200"/>
            </a:lvl8pPr>
            <a:lvl9pPr lvl="8" algn="ctr">
              <a:spcBef>
                <a:spcPts val="0"/>
              </a:spcBef>
              <a:spcAft>
                <a:spcPts val="0"/>
              </a:spcAft>
              <a:buSzPts val="3600"/>
              <a:buNone/>
              <a:defRPr sz="3200"/>
            </a:lvl9pPr>
          </a:lstStyle>
          <a:p>
            <a:endParaRPr/>
          </a:p>
        </p:txBody>
      </p:sp>
      <p:sp>
        <p:nvSpPr>
          <p:cNvPr id="13" name="Google Shape;13;p3"/>
          <p:cNvSpPr txBox="1">
            <a:spLocks noGrp="1"/>
          </p:cNvSpPr>
          <p:nvPr>
            <p:ph type="title" idx="2" hasCustomPrompt="1"/>
          </p:nvPr>
        </p:nvSpPr>
        <p:spPr>
          <a:xfrm>
            <a:off x="960000" y="1783768"/>
            <a:ext cx="6756800" cy="11224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5467"/>
            </a:lvl1pPr>
            <a:lvl2pPr lvl="1" algn="ctr" rtl="0">
              <a:spcBef>
                <a:spcPts val="0"/>
              </a:spcBef>
              <a:spcAft>
                <a:spcPts val="0"/>
              </a:spcAft>
              <a:buSzPts val="6000"/>
              <a:buNone/>
              <a:defRPr sz="5467"/>
            </a:lvl2pPr>
            <a:lvl3pPr lvl="2" algn="ctr" rtl="0">
              <a:spcBef>
                <a:spcPts val="0"/>
              </a:spcBef>
              <a:spcAft>
                <a:spcPts val="0"/>
              </a:spcAft>
              <a:buSzPts val="6000"/>
              <a:buNone/>
              <a:defRPr sz="5467"/>
            </a:lvl3pPr>
            <a:lvl4pPr lvl="3" algn="ctr" rtl="0">
              <a:spcBef>
                <a:spcPts val="0"/>
              </a:spcBef>
              <a:spcAft>
                <a:spcPts val="0"/>
              </a:spcAft>
              <a:buSzPts val="6000"/>
              <a:buNone/>
              <a:defRPr sz="5467"/>
            </a:lvl4pPr>
            <a:lvl5pPr lvl="4" algn="ctr" rtl="0">
              <a:spcBef>
                <a:spcPts val="0"/>
              </a:spcBef>
              <a:spcAft>
                <a:spcPts val="0"/>
              </a:spcAft>
              <a:buSzPts val="6000"/>
              <a:buNone/>
              <a:defRPr sz="5467"/>
            </a:lvl5pPr>
            <a:lvl6pPr lvl="5" algn="ctr" rtl="0">
              <a:spcBef>
                <a:spcPts val="0"/>
              </a:spcBef>
              <a:spcAft>
                <a:spcPts val="0"/>
              </a:spcAft>
              <a:buSzPts val="6000"/>
              <a:buNone/>
              <a:defRPr sz="5467"/>
            </a:lvl6pPr>
            <a:lvl7pPr lvl="6" algn="ctr" rtl="0">
              <a:spcBef>
                <a:spcPts val="0"/>
              </a:spcBef>
              <a:spcAft>
                <a:spcPts val="0"/>
              </a:spcAft>
              <a:buSzPts val="6000"/>
              <a:buNone/>
              <a:defRPr sz="5467"/>
            </a:lvl7pPr>
            <a:lvl8pPr lvl="7" algn="ctr" rtl="0">
              <a:spcBef>
                <a:spcPts val="0"/>
              </a:spcBef>
              <a:spcAft>
                <a:spcPts val="0"/>
              </a:spcAft>
              <a:buSzPts val="6000"/>
              <a:buNone/>
              <a:defRPr sz="5467"/>
            </a:lvl8pPr>
            <a:lvl9pPr lvl="8" algn="ctr" rtl="0">
              <a:spcBef>
                <a:spcPts val="0"/>
              </a:spcBef>
              <a:spcAft>
                <a:spcPts val="0"/>
              </a:spcAft>
              <a:buSzPts val="6000"/>
              <a:buNone/>
              <a:defRPr sz="5467"/>
            </a:lvl9pPr>
          </a:lstStyle>
          <a:p>
            <a:r>
              <a:t>xx%</a:t>
            </a:r>
          </a:p>
        </p:txBody>
      </p:sp>
      <p:sp>
        <p:nvSpPr>
          <p:cNvPr id="14" name="Google Shape;14;p3"/>
          <p:cNvSpPr txBox="1">
            <a:spLocks noGrp="1"/>
          </p:cNvSpPr>
          <p:nvPr>
            <p:ph type="subTitle" idx="1"/>
          </p:nvPr>
        </p:nvSpPr>
        <p:spPr>
          <a:xfrm>
            <a:off x="960000" y="3871435"/>
            <a:ext cx="6756800" cy="951200"/>
          </a:xfrm>
          <a:prstGeom prst="rect">
            <a:avLst/>
          </a:prstGeom>
        </p:spPr>
        <p:txBody>
          <a:bodyPr spcFirstLastPara="1" wrap="square" lIns="61950" tIns="61950" rIns="61950" bIns="61950"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31861780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5310561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4743201" y="4133719"/>
            <a:ext cx="5813600" cy="7092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2667"/>
            </a:lvl2pPr>
            <a:lvl3pPr lvl="2" algn="ctr" rtl="0">
              <a:spcBef>
                <a:spcPts val="0"/>
              </a:spcBef>
              <a:spcAft>
                <a:spcPts val="0"/>
              </a:spcAft>
              <a:buSzPts val="3000"/>
              <a:buNone/>
              <a:defRPr sz="2667"/>
            </a:lvl3pPr>
            <a:lvl4pPr lvl="3" algn="ctr" rtl="0">
              <a:spcBef>
                <a:spcPts val="0"/>
              </a:spcBef>
              <a:spcAft>
                <a:spcPts val="0"/>
              </a:spcAft>
              <a:buSzPts val="3000"/>
              <a:buNone/>
              <a:defRPr sz="2667"/>
            </a:lvl4pPr>
            <a:lvl5pPr lvl="4" algn="ctr" rtl="0">
              <a:spcBef>
                <a:spcPts val="0"/>
              </a:spcBef>
              <a:spcAft>
                <a:spcPts val="0"/>
              </a:spcAft>
              <a:buSzPts val="3000"/>
              <a:buNone/>
              <a:defRPr sz="2667"/>
            </a:lvl5pPr>
            <a:lvl6pPr lvl="5" algn="ctr" rtl="0">
              <a:spcBef>
                <a:spcPts val="0"/>
              </a:spcBef>
              <a:spcAft>
                <a:spcPts val="0"/>
              </a:spcAft>
              <a:buSzPts val="3000"/>
              <a:buNone/>
              <a:defRPr sz="2667"/>
            </a:lvl6pPr>
            <a:lvl7pPr lvl="6" algn="ctr" rtl="0">
              <a:spcBef>
                <a:spcPts val="0"/>
              </a:spcBef>
              <a:spcAft>
                <a:spcPts val="0"/>
              </a:spcAft>
              <a:buSzPts val="3000"/>
              <a:buNone/>
              <a:defRPr sz="2667"/>
            </a:lvl7pPr>
            <a:lvl8pPr lvl="7" algn="ctr" rtl="0">
              <a:spcBef>
                <a:spcPts val="0"/>
              </a:spcBef>
              <a:spcAft>
                <a:spcPts val="0"/>
              </a:spcAft>
              <a:buSzPts val="3000"/>
              <a:buNone/>
              <a:defRPr sz="2667"/>
            </a:lvl8pPr>
            <a:lvl9pPr lvl="8" algn="ctr" rtl="0">
              <a:spcBef>
                <a:spcPts val="0"/>
              </a:spcBef>
              <a:spcAft>
                <a:spcPts val="0"/>
              </a:spcAft>
              <a:buSzPts val="3000"/>
              <a:buNone/>
              <a:defRPr sz="2667"/>
            </a:lvl9pPr>
          </a:lstStyle>
          <a:p>
            <a:endParaRPr/>
          </a:p>
        </p:txBody>
      </p:sp>
      <p:sp>
        <p:nvSpPr>
          <p:cNvPr id="65" name="Google Shape;65;p15"/>
          <p:cNvSpPr txBox="1">
            <a:spLocks noGrp="1"/>
          </p:cNvSpPr>
          <p:nvPr>
            <p:ph type="subTitle" idx="1"/>
          </p:nvPr>
        </p:nvSpPr>
        <p:spPr>
          <a:xfrm>
            <a:off x="1635201" y="2015085"/>
            <a:ext cx="8921600" cy="1971200"/>
          </a:xfrm>
          <a:prstGeom prst="rect">
            <a:avLst/>
          </a:prstGeom>
        </p:spPr>
        <p:txBody>
          <a:bodyPr spcFirstLastPara="1" wrap="square" lIns="61950" tIns="61950" rIns="61950" bIns="61950" anchor="ctr" anchorCtr="0">
            <a:noAutofit/>
          </a:bodyPr>
          <a:lstStyle>
            <a:lvl1pPr lvl="0" algn="r" rtl="0">
              <a:lnSpc>
                <a:spcPct val="100000"/>
              </a:lnSpc>
              <a:spcBef>
                <a:spcPts val="0"/>
              </a:spcBef>
              <a:spcAft>
                <a:spcPts val="0"/>
              </a:spcAft>
              <a:buSzPts val="3000"/>
              <a:buNone/>
              <a:defRPr sz="2667"/>
            </a:lvl1pPr>
            <a:lvl2pPr lvl="1" algn="ctr" rtl="0">
              <a:lnSpc>
                <a:spcPct val="100000"/>
              </a:lnSpc>
              <a:spcBef>
                <a:spcPts val="0"/>
              </a:spcBef>
              <a:spcAft>
                <a:spcPts val="0"/>
              </a:spcAft>
              <a:buSzPts val="3000"/>
              <a:buNone/>
              <a:defRPr sz="2667"/>
            </a:lvl2pPr>
            <a:lvl3pPr lvl="2" algn="ctr" rtl="0">
              <a:lnSpc>
                <a:spcPct val="100000"/>
              </a:lnSpc>
              <a:spcBef>
                <a:spcPts val="0"/>
              </a:spcBef>
              <a:spcAft>
                <a:spcPts val="0"/>
              </a:spcAft>
              <a:buSzPts val="3000"/>
              <a:buNone/>
              <a:defRPr sz="2667"/>
            </a:lvl3pPr>
            <a:lvl4pPr lvl="3" algn="ctr" rtl="0">
              <a:lnSpc>
                <a:spcPct val="100000"/>
              </a:lnSpc>
              <a:spcBef>
                <a:spcPts val="0"/>
              </a:spcBef>
              <a:spcAft>
                <a:spcPts val="0"/>
              </a:spcAft>
              <a:buSzPts val="3000"/>
              <a:buNone/>
              <a:defRPr sz="2667"/>
            </a:lvl4pPr>
            <a:lvl5pPr lvl="4" algn="ctr" rtl="0">
              <a:lnSpc>
                <a:spcPct val="100000"/>
              </a:lnSpc>
              <a:spcBef>
                <a:spcPts val="0"/>
              </a:spcBef>
              <a:spcAft>
                <a:spcPts val="0"/>
              </a:spcAft>
              <a:buSzPts val="3000"/>
              <a:buNone/>
              <a:defRPr sz="2667"/>
            </a:lvl5pPr>
            <a:lvl6pPr lvl="5" algn="ctr" rtl="0">
              <a:lnSpc>
                <a:spcPct val="100000"/>
              </a:lnSpc>
              <a:spcBef>
                <a:spcPts val="0"/>
              </a:spcBef>
              <a:spcAft>
                <a:spcPts val="0"/>
              </a:spcAft>
              <a:buSzPts val="3000"/>
              <a:buNone/>
              <a:defRPr sz="2667"/>
            </a:lvl6pPr>
            <a:lvl7pPr lvl="6" algn="ctr" rtl="0">
              <a:lnSpc>
                <a:spcPct val="100000"/>
              </a:lnSpc>
              <a:spcBef>
                <a:spcPts val="0"/>
              </a:spcBef>
              <a:spcAft>
                <a:spcPts val="0"/>
              </a:spcAft>
              <a:buSzPts val="3000"/>
              <a:buNone/>
              <a:defRPr sz="2667"/>
            </a:lvl7pPr>
            <a:lvl8pPr lvl="7" algn="ctr" rtl="0">
              <a:lnSpc>
                <a:spcPct val="100000"/>
              </a:lnSpc>
              <a:spcBef>
                <a:spcPts val="0"/>
              </a:spcBef>
              <a:spcAft>
                <a:spcPts val="0"/>
              </a:spcAft>
              <a:buSzPts val="3000"/>
              <a:buNone/>
              <a:defRPr sz="2667"/>
            </a:lvl8pPr>
            <a:lvl9pPr lvl="8" algn="ctr" rtl="0">
              <a:lnSpc>
                <a:spcPct val="100000"/>
              </a:lnSpc>
              <a:spcBef>
                <a:spcPts val="0"/>
              </a:spcBef>
              <a:spcAft>
                <a:spcPts val="0"/>
              </a:spcAft>
              <a:buSzPts val="3000"/>
              <a:buNone/>
              <a:defRPr sz="2667"/>
            </a:lvl9pPr>
          </a:lstStyle>
          <a:p>
            <a:endParaRPr/>
          </a:p>
        </p:txBody>
      </p:sp>
    </p:spTree>
    <p:extLst>
      <p:ext uri="{BB962C8B-B14F-4D97-AF65-F5344CB8AC3E}">
        <p14:creationId xmlns:p14="http://schemas.microsoft.com/office/powerpoint/2010/main" val="20209920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96000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2" name="Google Shape;42;p13"/>
          <p:cNvSpPr txBox="1">
            <a:spLocks noGrp="1"/>
          </p:cNvSpPr>
          <p:nvPr>
            <p:ph type="subTitle" idx="1"/>
          </p:nvPr>
        </p:nvSpPr>
        <p:spPr>
          <a:xfrm>
            <a:off x="96000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13"/>
          <p:cNvSpPr txBox="1">
            <a:spLocks noGrp="1"/>
          </p:cNvSpPr>
          <p:nvPr>
            <p:ph type="title" idx="2"/>
          </p:nvPr>
        </p:nvSpPr>
        <p:spPr>
          <a:xfrm>
            <a:off x="4559027"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4" name="Google Shape;44;p13"/>
          <p:cNvSpPr txBox="1">
            <a:spLocks noGrp="1"/>
          </p:cNvSpPr>
          <p:nvPr>
            <p:ph type="subTitle" idx="3"/>
          </p:nvPr>
        </p:nvSpPr>
        <p:spPr>
          <a:xfrm>
            <a:off x="4559027"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3"/>
          <p:cNvSpPr txBox="1">
            <a:spLocks noGrp="1"/>
          </p:cNvSpPr>
          <p:nvPr>
            <p:ph type="title" idx="4"/>
          </p:nvPr>
        </p:nvSpPr>
        <p:spPr>
          <a:xfrm>
            <a:off x="96000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6" name="Google Shape;46;p13"/>
          <p:cNvSpPr txBox="1">
            <a:spLocks noGrp="1"/>
          </p:cNvSpPr>
          <p:nvPr>
            <p:ph type="subTitle" idx="5"/>
          </p:nvPr>
        </p:nvSpPr>
        <p:spPr>
          <a:xfrm>
            <a:off x="96000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13"/>
          <p:cNvSpPr txBox="1">
            <a:spLocks noGrp="1"/>
          </p:cNvSpPr>
          <p:nvPr>
            <p:ph type="title" idx="6"/>
          </p:nvPr>
        </p:nvSpPr>
        <p:spPr>
          <a:xfrm>
            <a:off x="4559027"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8" name="Google Shape;48;p13"/>
          <p:cNvSpPr txBox="1">
            <a:spLocks noGrp="1"/>
          </p:cNvSpPr>
          <p:nvPr>
            <p:ph type="subTitle" idx="7"/>
          </p:nvPr>
        </p:nvSpPr>
        <p:spPr>
          <a:xfrm>
            <a:off x="4559027"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13"/>
          <p:cNvSpPr txBox="1">
            <a:spLocks noGrp="1"/>
          </p:cNvSpPr>
          <p:nvPr>
            <p:ph type="title" idx="8"/>
          </p:nvPr>
        </p:nvSpPr>
        <p:spPr>
          <a:xfrm>
            <a:off x="815806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0" name="Google Shape;50;p13"/>
          <p:cNvSpPr txBox="1">
            <a:spLocks noGrp="1"/>
          </p:cNvSpPr>
          <p:nvPr>
            <p:ph type="subTitle" idx="9"/>
          </p:nvPr>
        </p:nvSpPr>
        <p:spPr>
          <a:xfrm>
            <a:off x="815806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13"/>
          <p:cNvSpPr txBox="1">
            <a:spLocks noGrp="1"/>
          </p:cNvSpPr>
          <p:nvPr>
            <p:ph type="title" idx="13"/>
          </p:nvPr>
        </p:nvSpPr>
        <p:spPr>
          <a:xfrm>
            <a:off x="815806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2" name="Google Shape;52;p13"/>
          <p:cNvSpPr txBox="1">
            <a:spLocks noGrp="1"/>
          </p:cNvSpPr>
          <p:nvPr>
            <p:ph type="subTitle" idx="14"/>
          </p:nvPr>
        </p:nvSpPr>
        <p:spPr>
          <a:xfrm>
            <a:off x="815806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13"/>
          <p:cNvSpPr txBox="1">
            <a:spLocks noGrp="1"/>
          </p:cNvSpPr>
          <p:nvPr>
            <p:ph type="title" idx="15" hasCustomPrompt="1"/>
          </p:nvPr>
        </p:nvSpPr>
        <p:spPr>
          <a:xfrm>
            <a:off x="960000"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4" name="Google Shape;54;p13"/>
          <p:cNvSpPr txBox="1">
            <a:spLocks noGrp="1"/>
          </p:cNvSpPr>
          <p:nvPr>
            <p:ph type="title" idx="16" hasCustomPrompt="1"/>
          </p:nvPr>
        </p:nvSpPr>
        <p:spPr>
          <a:xfrm>
            <a:off x="960000"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5" name="Google Shape;55;p13"/>
          <p:cNvSpPr txBox="1">
            <a:spLocks noGrp="1"/>
          </p:cNvSpPr>
          <p:nvPr>
            <p:ph type="title" idx="17" hasCustomPrompt="1"/>
          </p:nvPr>
        </p:nvSpPr>
        <p:spPr>
          <a:xfrm>
            <a:off x="4559033"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6" name="Google Shape;56;p13"/>
          <p:cNvSpPr txBox="1">
            <a:spLocks noGrp="1"/>
          </p:cNvSpPr>
          <p:nvPr>
            <p:ph type="title" idx="18" hasCustomPrompt="1"/>
          </p:nvPr>
        </p:nvSpPr>
        <p:spPr>
          <a:xfrm>
            <a:off x="4559033"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7" name="Google Shape;57;p13"/>
          <p:cNvSpPr txBox="1">
            <a:spLocks noGrp="1"/>
          </p:cNvSpPr>
          <p:nvPr>
            <p:ph type="title" idx="19" hasCustomPrompt="1"/>
          </p:nvPr>
        </p:nvSpPr>
        <p:spPr>
          <a:xfrm>
            <a:off x="8158067"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8" name="Google Shape;58;p13"/>
          <p:cNvSpPr txBox="1">
            <a:spLocks noGrp="1"/>
          </p:cNvSpPr>
          <p:nvPr>
            <p:ph type="title" idx="20" hasCustomPrompt="1"/>
          </p:nvPr>
        </p:nvSpPr>
        <p:spPr>
          <a:xfrm>
            <a:off x="8158067"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9" name="Google Shape;59;p13"/>
          <p:cNvSpPr txBox="1">
            <a:spLocks noGrp="1"/>
          </p:cNvSpPr>
          <p:nvPr>
            <p:ph type="title" idx="21"/>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6553895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3090601" y="1742801"/>
            <a:ext cx="6010800" cy="3372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9066"/>
            </a:lvl1pPr>
            <a:lvl2pPr lvl="1">
              <a:spcBef>
                <a:spcPts val="0"/>
              </a:spcBef>
              <a:spcAft>
                <a:spcPts val="0"/>
              </a:spcAft>
              <a:buSzPts val="4800"/>
              <a:buNone/>
              <a:defRPr sz="4400"/>
            </a:lvl2pPr>
            <a:lvl3pPr lvl="2">
              <a:spcBef>
                <a:spcPts val="0"/>
              </a:spcBef>
              <a:spcAft>
                <a:spcPts val="0"/>
              </a:spcAft>
              <a:buSzPts val="4800"/>
              <a:buNone/>
              <a:defRPr sz="4400"/>
            </a:lvl3pPr>
            <a:lvl4pPr lvl="3">
              <a:spcBef>
                <a:spcPts val="0"/>
              </a:spcBef>
              <a:spcAft>
                <a:spcPts val="0"/>
              </a:spcAft>
              <a:buSzPts val="4800"/>
              <a:buNone/>
              <a:defRPr sz="4400"/>
            </a:lvl4pPr>
            <a:lvl5pPr lvl="4">
              <a:spcBef>
                <a:spcPts val="0"/>
              </a:spcBef>
              <a:spcAft>
                <a:spcPts val="0"/>
              </a:spcAft>
              <a:buSzPts val="4800"/>
              <a:buNone/>
              <a:defRPr sz="4400"/>
            </a:lvl5pPr>
            <a:lvl6pPr lvl="5">
              <a:spcBef>
                <a:spcPts val="0"/>
              </a:spcBef>
              <a:spcAft>
                <a:spcPts val="0"/>
              </a:spcAft>
              <a:buSzPts val="4800"/>
              <a:buNone/>
              <a:defRPr sz="4400"/>
            </a:lvl6pPr>
            <a:lvl7pPr lvl="6">
              <a:spcBef>
                <a:spcPts val="0"/>
              </a:spcBef>
              <a:spcAft>
                <a:spcPts val="0"/>
              </a:spcAft>
              <a:buSzPts val="4800"/>
              <a:buNone/>
              <a:defRPr sz="4400"/>
            </a:lvl7pPr>
            <a:lvl8pPr lvl="7">
              <a:spcBef>
                <a:spcPts val="0"/>
              </a:spcBef>
              <a:spcAft>
                <a:spcPts val="0"/>
              </a:spcAft>
              <a:buSzPts val="4800"/>
              <a:buNone/>
              <a:defRPr sz="4400"/>
            </a:lvl8pPr>
            <a:lvl9pPr lvl="8">
              <a:spcBef>
                <a:spcPts val="0"/>
              </a:spcBef>
              <a:spcAft>
                <a:spcPts val="0"/>
              </a:spcAft>
              <a:buSzPts val="4800"/>
              <a:buNone/>
              <a:defRPr sz="4400"/>
            </a:lvl9pPr>
          </a:lstStyle>
          <a:p>
            <a:endParaRPr/>
          </a:p>
        </p:txBody>
      </p:sp>
    </p:spTree>
    <p:extLst>
      <p:ext uri="{BB962C8B-B14F-4D97-AF65-F5344CB8AC3E}">
        <p14:creationId xmlns:p14="http://schemas.microsoft.com/office/powerpoint/2010/main" val="3591409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809B6CE-71C5-4C7A-8F3E-5D31C88F7EF5}" type="slidenum">
              <a:rPr lang="en-IN" smtClean="0"/>
              <a:t>‹#›</a:t>
            </a:fld>
            <a:endParaRPr lang="en-IN"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6507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946518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9809B6CE-71C5-4C7A-8F3E-5D31C88F7EF5}" type="slidenum">
              <a:rPr lang="en-IN" smtClean="0"/>
              <a:t>‹#›</a:t>
            </a:fld>
            <a:endParaRPr lang="en-IN"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333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9809B6CE-71C5-4C7A-8F3E-5D31C88F7EF5}" type="slidenum">
              <a:rPr lang="en-IN" smtClean="0"/>
              <a:t>‹#›</a:t>
            </a:fld>
            <a:endParaRPr lang="en-IN"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60020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124754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809B6CE-71C5-4C7A-8F3E-5D31C88F7EF5}" type="slidenum">
              <a:rPr lang="en-IN" smtClean="0"/>
              <a:t>‹#›</a:t>
            </a:fld>
            <a:endParaRPr lang="en-IN"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7704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6E7589C-DA3E-4B29-A7BA-415B03BCFE5A}" type="datetimeFigureOut">
              <a:rPr lang="en-IN" smtClean="0"/>
              <a:t>25-03-2022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809B6CE-71C5-4C7A-8F3E-5D31C88F7EF5}" type="slidenum">
              <a:rPr lang="en-IN" smtClean="0"/>
              <a:t>‹#›</a:t>
            </a:fld>
            <a:endParaRPr lang="en-IN" dirty="0"/>
          </a:p>
        </p:txBody>
      </p:sp>
    </p:spTree>
    <p:extLst>
      <p:ext uri="{BB962C8B-B14F-4D97-AF65-F5344CB8AC3E}">
        <p14:creationId xmlns:p14="http://schemas.microsoft.com/office/powerpoint/2010/main" val="3085462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6E7589C-DA3E-4B29-A7BA-415B03BCFE5A}" type="datetimeFigureOut">
              <a:rPr lang="en-IN" smtClean="0"/>
              <a:t>25-03-2022</a:t>
            </a:fld>
            <a:endParaRPr lang="en-IN"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09B6CE-71C5-4C7A-8F3E-5D31C88F7EF5}" type="slidenum">
              <a:rPr lang="en-IN" smtClean="0"/>
              <a:t>‹#›</a:t>
            </a:fld>
            <a:endParaRPr lang="en-IN" dirty="0"/>
          </a:p>
        </p:txBody>
      </p:sp>
    </p:spTree>
    <p:extLst>
      <p:ext uri="{BB962C8B-B14F-4D97-AF65-F5344CB8AC3E}">
        <p14:creationId xmlns:p14="http://schemas.microsoft.com/office/powerpoint/2010/main" val="8643236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hyperlink" Target="https://www.pantechelearning.com/data-science-master-class/" TargetMode="Externa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youtube.com/channel/UC52iLVrQ4EpeSdAB3911rsg?sub_confirmation=1" TargetMode="Externa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000" dirty="0" smtClean="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6664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059990" y="1568437"/>
            <a:ext cx="10926729" cy="2044571"/>
          </a:xfrm>
        </p:spPr>
        <p:txBody>
          <a:bodyPr/>
          <a:lstStyle/>
          <a:p>
            <a:pPr algn="ctr"/>
            <a:r>
              <a:rPr lang="en" u="sng" dirty="0">
                <a:solidFill>
                  <a:srgbClr val="FF0000"/>
                </a:solidFill>
              </a:rPr>
              <a:t>What</a:t>
            </a:r>
            <a:r>
              <a:rPr lang="en" dirty="0"/>
              <a:t> U will </a:t>
            </a:r>
            <a:r>
              <a:rPr lang="en" u="sng" dirty="0">
                <a:solidFill>
                  <a:srgbClr val="FF0000"/>
                </a:solidFill>
              </a:rPr>
              <a:t>Learn</a:t>
            </a:r>
            <a:r>
              <a:rPr lang="en" dirty="0">
                <a:solidFill>
                  <a:srgbClr val="FF0000"/>
                </a:solidFill>
              </a:rPr>
              <a:t> </a:t>
            </a:r>
            <a:r>
              <a:rPr lang="en" dirty="0"/>
              <a:t>from 30 Days </a:t>
            </a:r>
            <a:r>
              <a:rPr lang="en" u="sng" dirty="0" smtClean="0">
                <a:solidFill>
                  <a:srgbClr val="FF0000"/>
                </a:solidFill>
              </a:rPr>
              <a:t>Data Science &amp; Analytics</a:t>
            </a:r>
            <a:r>
              <a:rPr lang="en" u="sng" dirty="0" smtClean="0"/>
              <a:t> </a:t>
            </a:r>
            <a:r>
              <a:rPr lang="en" dirty="0"/>
              <a:t>Master Class</a:t>
            </a:r>
            <a:endParaRPr lang="en-US" dirty="0"/>
          </a:p>
        </p:txBody>
      </p:sp>
    </p:spTree>
    <p:extLst>
      <p:ext uri="{BB962C8B-B14F-4D97-AF65-F5344CB8AC3E}">
        <p14:creationId xmlns:p14="http://schemas.microsoft.com/office/powerpoint/2010/main" val="2138563754"/>
      </p:ext>
    </p:extLst>
  </p:cSld>
  <p:clrMapOvr>
    <a:masterClrMapping/>
  </p:clrMapOvr>
  <mc:AlternateContent xmlns:mc="http://schemas.openxmlformats.org/markup-compatibility/2006" xmlns:p14="http://schemas.microsoft.com/office/powerpoint/2010/main">
    <mc:Choice Requires="p14">
      <p:transition spd="slow" p14:dur="2000" advTm="880"/>
    </mc:Choice>
    <mc:Fallback xmlns="">
      <p:transition spd="slow" advTm="88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32" name="Google Shape;232;p29"/>
          <p:cNvSpPr txBox="1">
            <a:spLocks noGrp="1"/>
          </p:cNvSpPr>
          <p:nvPr>
            <p:ph type="title"/>
          </p:nvPr>
        </p:nvSpPr>
        <p:spPr>
          <a:xfrm>
            <a:off x="2300206" y="356660"/>
            <a:ext cx="7443817" cy="816133"/>
          </a:xfrm>
          <a:prstGeom prst="rect">
            <a:avLst/>
          </a:prstGeom>
        </p:spPr>
        <p:txBody>
          <a:bodyPr spcFirstLastPara="1" vert="horz" wrap="square" lIns="0" tIns="0" rIns="0" bIns="0" rtlCol="0" anchor="ctr" anchorCtr="0">
            <a:noAutofit/>
          </a:bodyPr>
          <a:lstStyle/>
          <a:p>
            <a:pPr algn="l">
              <a:buSzPts val="1100"/>
            </a:pPr>
            <a:r>
              <a:rPr lang="en" sz="4267" dirty="0">
                <a:latin typeface="Times New Roman" panose="02020603050405020304" pitchFamily="18" charset="0"/>
                <a:cs typeface="Times New Roman" panose="02020603050405020304" pitchFamily="18" charset="0"/>
              </a:rPr>
              <a:t>Python Learning Plan</a:t>
            </a:r>
            <a:endParaRPr sz="4267" dirty="0">
              <a:latin typeface="Times New Roman" panose="02020603050405020304" pitchFamily="18" charset="0"/>
              <a:cs typeface="Times New Roman" panose="02020603050405020304" pitchFamily="18" charset="0"/>
            </a:endParaRPr>
          </a:p>
        </p:txBody>
      </p:sp>
      <p:grpSp>
        <p:nvGrpSpPr>
          <p:cNvPr id="271" name="Google Shape;271;p29"/>
          <p:cNvGrpSpPr/>
          <p:nvPr/>
        </p:nvGrpSpPr>
        <p:grpSpPr>
          <a:xfrm>
            <a:off x="1213615" y="1406443"/>
            <a:ext cx="1975052" cy="3553692"/>
            <a:chOff x="584967" y="1371744"/>
            <a:chExt cx="1138661" cy="3041530"/>
          </a:xfrm>
        </p:grpSpPr>
        <p:grpSp>
          <p:nvGrpSpPr>
            <p:cNvPr id="272" name="Google Shape;272;p29"/>
            <p:cNvGrpSpPr/>
            <p:nvPr/>
          </p:nvGrpSpPr>
          <p:grpSpPr>
            <a:xfrm>
              <a:off x="584967" y="3190150"/>
              <a:ext cx="1138658" cy="1223124"/>
              <a:chOff x="754446" y="1695575"/>
              <a:chExt cx="1798259" cy="1223124"/>
            </a:xfrm>
          </p:grpSpPr>
          <p:sp>
            <p:nvSpPr>
              <p:cNvPr id="273" name="Google Shape;273;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Python</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74" name="Google Shape;274;p29"/>
              <p:cNvSpPr txBox="1"/>
              <p:nvPr/>
            </p:nvSpPr>
            <p:spPr>
              <a:xfrm>
                <a:off x="754446" y="2127574"/>
                <a:ext cx="1798255" cy="791125"/>
              </a:xfrm>
              <a:prstGeom prst="rect">
                <a:avLst/>
              </a:prstGeom>
              <a:noFill/>
              <a:ln>
                <a:noFill/>
              </a:ln>
            </p:spPr>
            <p:txBody>
              <a:bodyPr spcFirstLastPara="1" wrap="square" lIns="0" tIns="0" rIns="0" bIns="0" anchor="ctr" anchorCtr="0">
                <a:noAutofit/>
              </a:bodyPr>
              <a:lstStyle/>
              <a:p>
                <a:pPr algn="ctr"/>
                <a:r>
                  <a:rPr lang="en" sz="1467" dirty="0">
                    <a:solidFill>
                      <a:schemeClr val="dk1"/>
                    </a:solidFill>
                    <a:latin typeface="Roboto"/>
                    <a:ea typeface="Roboto"/>
                    <a:cs typeface="Roboto"/>
                    <a:sym typeface="Roboto"/>
                  </a:rPr>
                  <a:t>Introduction To Python and Python Data Structures</a:t>
                </a:r>
                <a:endParaRPr sz="1467" dirty="0">
                  <a:solidFill>
                    <a:schemeClr val="dk1"/>
                  </a:solidFill>
                  <a:latin typeface="Roboto"/>
                  <a:ea typeface="Roboto"/>
                  <a:cs typeface="Roboto"/>
                  <a:sym typeface="Roboto"/>
                </a:endParaRPr>
              </a:p>
            </p:txBody>
          </p:sp>
        </p:grpSp>
        <p:sp>
          <p:nvSpPr>
            <p:cNvPr id="275" name="Google Shape;275;p29"/>
            <p:cNvSpPr txBox="1"/>
            <p:nvPr/>
          </p:nvSpPr>
          <p:spPr>
            <a:xfrm>
              <a:off x="713228"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01</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76" name="Google Shape;276;p29"/>
          <p:cNvGrpSpPr/>
          <p:nvPr/>
        </p:nvGrpSpPr>
        <p:grpSpPr>
          <a:xfrm>
            <a:off x="3188658" y="1406441"/>
            <a:ext cx="2050617" cy="3326880"/>
            <a:chOff x="1771374" y="1371744"/>
            <a:chExt cx="1182226" cy="2847406"/>
          </a:xfrm>
        </p:grpSpPr>
        <p:grpSp>
          <p:nvGrpSpPr>
            <p:cNvPr id="277" name="Google Shape;277;p29"/>
            <p:cNvGrpSpPr/>
            <p:nvPr/>
          </p:nvGrpSpPr>
          <p:grpSpPr>
            <a:xfrm>
              <a:off x="1771374" y="3026195"/>
              <a:ext cx="1182226" cy="1192955"/>
              <a:chOff x="862728" y="1531620"/>
              <a:chExt cx="1867065" cy="1192955"/>
            </a:xfrm>
          </p:grpSpPr>
          <p:sp>
            <p:nvSpPr>
              <p:cNvPr id="278" name="Google Shape;278;p29"/>
              <p:cNvSpPr txBox="1"/>
              <p:nvPr/>
            </p:nvSpPr>
            <p:spPr>
              <a:xfrm>
                <a:off x="862728" y="1531620"/>
                <a:ext cx="1867065"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3200" dirty="0">
                    <a:sym typeface="Fira Sans Extra Condensed SemiBold"/>
                  </a:rPr>
                  <a:t>Library</a:t>
                </a:r>
                <a:endParaRPr sz="3200" dirty="0">
                  <a:sym typeface="Fira Sans Extra Condensed SemiBold"/>
                </a:endParaRPr>
              </a:p>
            </p:txBody>
          </p:sp>
          <p:sp>
            <p:nvSpPr>
              <p:cNvPr id="279" name="Google Shape;279;p29"/>
              <p:cNvSpPr txBox="1"/>
              <p:nvPr/>
            </p:nvSpPr>
            <p:spPr>
              <a:xfrm>
                <a:off x="1008704"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1467" dirty="0">
                    <a:latin typeface="Roboto"/>
                    <a:ea typeface="Roboto"/>
                    <a:cs typeface="Roboto"/>
                    <a:sym typeface="Roboto"/>
                  </a:rPr>
                  <a:t>Pandas</a:t>
                </a:r>
              </a:p>
              <a:p>
                <a:r>
                  <a:rPr lang="en" sz="1467" dirty="0">
                    <a:latin typeface="Roboto"/>
                    <a:ea typeface="Roboto"/>
                    <a:cs typeface="Roboto"/>
                    <a:sym typeface="Roboto"/>
                  </a:rPr>
                  <a:t>Numpy</a:t>
                </a:r>
              </a:p>
              <a:p>
                <a:r>
                  <a:rPr lang="en" sz="1467" dirty="0">
                    <a:latin typeface="Roboto"/>
                    <a:ea typeface="Roboto"/>
                    <a:cs typeface="Roboto"/>
                    <a:sym typeface="Roboto"/>
                  </a:rPr>
                  <a:t>MatplotLib</a:t>
                </a:r>
              </a:p>
              <a:p>
                <a:r>
                  <a:rPr lang="en" sz="1467" dirty="0">
                    <a:latin typeface="Roboto"/>
                    <a:ea typeface="Roboto"/>
                    <a:cs typeface="Roboto"/>
                    <a:sym typeface="Roboto"/>
                  </a:rPr>
                  <a:t>Cborn, SKLearn Lib</a:t>
                </a:r>
              </a:p>
              <a:p>
                <a:r>
                  <a:rPr lang="en" sz="1467" dirty="0">
                    <a:latin typeface="Roboto"/>
                    <a:ea typeface="Roboto"/>
                    <a:cs typeface="Roboto"/>
                    <a:sym typeface="Roboto"/>
                  </a:rPr>
                  <a:t>Collab</a:t>
                </a:r>
                <a:endParaRPr sz="1467" dirty="0">
                  <a:latin typeface="Roboto"/>
                  <a:ea typeface="Roboto"/>
                  <a:cs typeface="Roboto"/>
                  <a:sym typeface="Roboto"/>
                </a:endParaRPr>
              </a:p>
            </p:txBody>
          </p:sp>
        </p:grpSp>
        <p:sp>
          <p:nvSpPr>
            <p:cNvPr id="280" name="Google Shape;280;p29"/>
            <p:cNvSpPr txBox="1"/>
            <p:nvPr/>
          </p:nvSpPr>
          <p:spPr>
            <a:xfrm>
              <a:off x="1831071"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2933" dirty="0">
                  <a:sym typeface="Fira Sans Extra Condensed SemiBold"/>
                </a:rPr>
                <a:t>02</a:t>
              </a:r>
              <a:endParaRPr sz="2933" dirty="0">
                <a:sym typeface="Fira Sans Extra Condensed SemiBold"/>
              </a:endParaRPr>
            </a:p>
          </p:txBody>
        </p:sp>
      </p:grpSp>
      <p:grpSp>
        <p:nvGrpSpPr>
          <p:cNvPr id="281" name="Google Shape;281;p29"/>
          <p:cNvGrpSpPr/>
          <p:nvPr/>
        </p:nvGrpSpPr>
        <p:grpSpPr>
          <a:xfrm>
            <a:off x="5183992" y="1406442"/>
            <a:ext cx="1807853" cy="3425159"/>
            <a:chOff x="5184600" y="1371744"/>
            <a:chExt cx="1042268" cy="2931521"/>
          </a:xfrm>
        </p:grpSpPr>
        <p:grpSp>
          <p:nvGrpSpPr>
            <p:cNvPr id="282" name="Google Shape;282;p29"/>
            <p:cNvGrpSpPr/>
            <p:nvPr/>
          </p:nvGrpSpPr>
          <p:grpSpPr>
            <a:xfrm>
              <a:off x="5184600" y="3190151"/>
              <a:ext cx="1042268" cy="1113114"/>
              <a:chOff x="957005" y="1695576"/>
              <a:chExt cx="1646032" cy="1113114"/>
            </a:xfrm>
          </p:grpSpPr>
          <p:sp>
            <p:nvSpPr>
              <p:cNvPr id="283" name="Google Shape;283;p29"/>
              <p:cNvSpPr txBox="1"/>
              <p:nvPr/>
            </p:nvSpPr>
            <p:spPr>
              <a:xfrm>
                <a:off x="957005" y="1695576"/>
                <a:ext cx="1595700" cy="26794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pPr>
                  <a:buClr>
                    <a:srgbClr val="000000"/>
                  </a:buClr>
                </a:pPr>
                <a:r>
                  <a:rPr lang="en" sz="2133" dirty="0">
                    <a:latin typeface="Fira Sans Extra Condensed SemiBold"/>
                    <a:ea typeface="Fira Sans Extra Condensed SemiBold"/>
                    <a:cs typeface="Fira Sans Extra Condensed SemiBold"/>
                    <a:sym typeface="Fira Sans Extra Condensed SemiBold"/>
                  </a:rPr>
                  <a:t>Analytics</a:t>
                </a:r>
                <a:endParaRPr sz="2133" dirty="0">
                  <a:latin typeface="Fira Sans Extra Condensed SemiBold"/>
                  <a:ea typeface="Fira Sans Extra Condensed SemiBold"/>
                  <a:cs typeface="Fira Sans Extra Condensed SemiBold"/>
                  <a:sym typeface="Fira Sans Extra Condensed SemiBold"/>
                </a:endParaRPr>
              </a:p>
            </p:txBody>
          </p:sp>
          <p:sp>
            <p:nvSpPr>
              <p:cNvPr id="284" name="Google Shape;284;p29"/>
              <p:cNvSpPr txBox="1"/>
              <p:nvPr/>
            </p:nvSpPr>
            <p:spPr>
              <a:xfrm>
                <a:off x="1007337" y="2156027"/>
                <a:ext cx="1595700" cy="65266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US" sz="2133" dirty="0">
                    <a:sym typeface="Roboto"/>
                  </a:rPr>
                  <a:t>Distribution</a:t>
                </a:r>
              </a:p>
              <a:p>
                <a:r>
                  <a:rPr lang="en-US" sz="2133" dirty="0">
                    <a:sym typeface="Roboto"/>
                  </a:rPr>
                  <a:t>Visualization</a:t>
                </a:r>
              </a:p>
              <a:p>
                <a:r>
                  <a:rPr lang="en-US" sz="2133" dirty="0">
                    <a:sym typeface="Roboto"/>
                  </a:rPr>
                  <a:t>Aggregation</a:t>
                </a:r>
              </a:p>
              <a:p>
                <a:r>
                  <a:rPr lang="en-US" sz="2133" dirty="0">
                    <a:sym typeface="Roboto"/>
                  </a:rPr>
                  <a:t>Statistics</a:t>
                </a:r>
                <a:endParaRPr sz="2133" dirty="0">
                  <a:sym typeface="Roboto"/>
                </a:endParaRPr>
              </a:p>
            </p:txBody>
          </p:sp>
        </p:grpSp>
        <p:sp>
          <p:nvSpPr>
            <p:cNvPr id="285" name="Google Shape;285;p29"/>
            <p:cNvSpPr txBox="1"/>
            <p:nvPr/>
          </p:nvSpPr>
          <p:spPr>
            <a:xfrm>
              <a:off x="5184600"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 sz="2933" dirty="0">
                  <a:latin typeface="Fira Sans Extra Condensed SemiBold"/>
                  <a:ea typeface="Fira Sans Extra Condensed SemiBold"/>
                  <a:cs typeface="Fira Sans Extra Condensed SemiBold"/>
                  <a:sym typeface="Fira Sans Extra Condensed SemiBold"/>
                </a:rPr>
                <a:t>03</a:t>
              </a:r>
              <a:endParaRPr sz="2933" dirty="0">
                <a:latin typeface="Fira Sans Extra Condensed SemiBold"/>
                <a:ea typeface="Fira Sans Extra Condensed SemiBold"/>
                <a:cs typeface="Fira Sans Extra Condensed SemiBold"/>
                <a:sym typeface="Fira Sans Extra Condensed SemiBold"/>
              </a:endParaRPr>
            </a:p>
          </p:txBody>
        </p:sp>
      </p:grpSp>
      <p:grpSp>
        <p:nvGrpSpPr>
          <p:cNvPr id="286" name="Google Shape;286;p29"/>
          <p:cNvGrpSpPr/>
          <p:nvPr/>
        </p:nvGrpSpPr>
        <p:grpSpPr>
          <a:xfrm>
            <a:off x="6943806" y="1406441"/>
            <a:ext cx="1752583" cy="3326880"/>
            <a:chOff x="6302441" y="1371744"/>
            <a:chExt cx="1010403" cy="2847406"/>
          </a:xfrm>
        </p:grpSpPr>
        <p:grpSp>
          <p:nvGrpSpPr>
            <p:cNvPr id="287" name="Google Shape;287;p29"/>
            <p:cNvGrpSpPr/>
            <p:nvPr/>
          </p:nvGrpSpPr>
          <p:grpSpPr>
            <a:xfrm>
              <a:off x="6302441" y="3190150"/>
              <a:ext cx="1010400" cy="1029000"/>
              <a:chOff x="957001" y="1695575"/>
              <a:chExt cx="1595704" cy="1029000"/>
            </a:xfrm>
          </p:grpSpPr>
          <p:sp>
            <p:nvSpPr>
              <p:cNvPr id="288" name="Google Shape;288;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defRPr sz="2400">
                    <a:solidFill>
                      <a:schemeClr val="dk1"/>
                    </a:solidFill>
                    <a:latin typeface="Fira Sans Extra Condensed SemiBold"/>
                    <a:ea typeface="Fira Sans Extra Condensed SemiBold"/>
                    <a:cs typeface="Fira Sans Extra Condensed SemiBold"/>
                  </a:defRPr>
                </a:lvl1pPr>
              </a:lstStyle>
              <a:p>
                <a:r>
                  <a:rPr lang="en-US" sz="3200" dirty="0">
                    <a:sym typeface="Fira Sans Extra Condensed SemiBold"/>
                  </a:rPr>
                  <a:t>Analytics</a:t>
                </a:r>
                <a:endParaRPr sz="3200" dirty="0">
                  <a:sym typeface="Fira Sans Extra Condensed SemiBold"/>
                </a:endParaRPr>
              </a:p>
            </p:txBody>
          </p:sp>
          <p:sp>
            <p:nvSpPr>
              <p:cNvPr id="289" name="Google Shape;289;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buClr>
                    <a:schemeClr val="dk1"/>
                  </a:buClr>
                  <a:buSzPts val="1100"/>
                  <a:defRPr sz="1600">
                    <a:solidFill>
                      <a:schemeClr val="dk1"/>
                    </a:solidFill>
                    <a:latin typeface="Roboto"/>
                    <a:ea typeface="Roboto"/>
                    <a:cs typeface="Roboto"/>
                  </a:defRPr>
                </a:lvl1pPr>
              </a:lstStyle>
              <a:p>
                <a:r>
                  <a:rPr lang="en" sz="2133" dirty="0">
                    <a:sym typeface="Roboto"/>
                  </a:rPr>
                  <a:t>Distribution Function</a:t>
                </a:r>
                <a:endParaRPr sz="2133" dirty="0">
                  <a:sym typeface="Roboto"/>
                </a:endParaRPr>
              </a:p>
            </p:txBody>
          </p:sp>
        </p:grpSp>
        <p:sp>
          <p:nvSpPr>
            <p:cNvPr id="290" name="Google Shape;290;p29"/>
            <p:cNvSpPr txBox="1"/>
            <p:nvPr/>
          </p:nvSpPr>
          <p:spPr>
            <a:xfrm>
              <a:off x="6302444"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04</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91" name="Google Shape;291;p29"/>
          <p:cNvGrpSpPr/>
          <p:nvPr/>
        </p:nvGrpSpPr>
        <p:grpSpPr>
          <a:xfrm>
            <a:off x="8548929" y="1399989"/>
            <a:ext cx="2177257" cy="3326880"/>
            <a:chOff x="7364320" y="1371744"/>
            <a:chExt cx="1255237" cy="2847406"/>
          </a:xfrm>
        </p:grpSpPr>
        <p:grpSp>
          <p:nvGrpSpPr>
            <p:cNvPr id="292" name="Google Shape;292;p29"/>
            <p:cNvGrpSpPr/>
            <p:nvPr/>
          </p:nvGrpSpPr>
          <p:grpSpPr>
            <a:xfrm>
              <a:off x="7364320" y="3190150"/>
              <a:ext cx="1255237" cy="1029000"/>
              <a:chOff x="868618" y="1695575"/>
              <a:chExt cx="1982370" cy="1029000"/>
            </a:xfrm>
          </p:grpSpPr>
          <p:sp>
            <p:nvSpPr>
              <p:cNvPr id="293" name="Google Shape;293;p29"/>
              <p:cNvSpPr txBox="1"/>
              <p:nvPr/>
            </p:nvSpPr>
            <p:spPr>
              <a:xfrm>
                <a:off x="868618" y="1695575"/>
                <a:ext cx="198237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Industry Project</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4" name="Google Shape;294;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p>
                <a:pPr algn="ctr">
                  <a:buClr>
                    <a:schemeClr val="dk1"/>
                  </a:buClr>
                  <a:buSzPts val="1100"/>
                </a:pPr>
                <a:r>
                  <a:rPr lang="en" sz="1467" dirty="0">
                    <a:solidFill>
                      <a:schemeClr val="dk1"/>
                    </a:solidFill>
                    <a:latin typeface="Roboto"/>
                    <a:ea typeface="Roboto"/>
                    <a:cs typeface="Roboto"/>
                    <a:sym typeface="Roboto"/>
                  </a:rPr>
                  <a:t>Project Building</a:t>
                </a:r>
              </a:p>
            </p:txBody>
          </p:sp>
        </p:grpSp>
        <p:sp>
          <p:nvSpPr>
            <p:cNvPr id="295" name="Google Shape;295;p29"/>
            <p:cNvSpPr txBox="1"/>
            <p:nvPr/>
          </p:nvSpPr>
          <p:spPr>
            <a:xfrm>
              <a:off x="7420287"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05</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3999" y="2159662"/>
            <a:ext cx="1467205" cy="9103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9785" y="2205755"/>
            <a:ext cx="1976401" cy="1099148"/>
          </a:xfrm>
          <a:prstGeom prst="rect">
            <a:avLst/>
          </a:prstGeom>
        </p:spPr>
      </p:pic>
      <p:pic>
        <p:nvPicPr>
          <p:cNvPr id="3074" name="Picture 2" descr="Top 13 Python Libraries | Python Libraries For Data scienc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3453876" y="2205756"/>
            <a:ext cx="1429232" cy="86420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Data Analytics? | Introduction to Data Analysis | Edurek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55782" y="2154187"/>
            <a:ext cx="1249095" cy="88397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op 10 Python Tools for IT Administrators ActiveState ActiveState"/>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678"/>
          <a:stretch/>
        </p:blipFill>
        <p:spPr bwMode="auto">
          <a:xfrm>
            <a:off x="7201209" y="2225651"/>
            <a:ext cx="1237760" cy="945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766128"/>
      </p:ext>
    </p:extLst>
  </p:cSld>
  <p:clrMapOvr>
    <a:masterClrMapping/>
  </p:clrMapOvr>
  <mc:AlternateContent xmlns:mc="http://schemas.openxmlformats.org/markup-compatibility/2006" xmlns:p14="http://schemas.microsoft.com/office/powerpoint/2010/main">
    <mc:Choice Requires="p14">
      <p:transition spd="slow" p14:dur="2000" advTm="2683"/>
    </mc:Choice>
    <mc:Fallback xmlns="">
      <p:transition spd="slow" advTm="2683"/>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44691"/>
            <a:ext cx="10972800" cy="772948"/>
          </a:xfrm>
        </p:spPr>
        <p:txBody>
          <a:bodyPr vert="horz" lIns="82613" tIns="41307" rIns="82613" bIns="41307" rtlCol="0" anchor="ctr">
            <a:normAutofit/>
          </a:bodyPr>
          <a:lstStyle/>
          <a:p>
            <a:pPr algn="l"/>
            <a:r>
              <a:rPr lang="en" sz="4267" dirty="0">
                <a:latin typeface="Times New Roman" panose="02020603050405020304" pitchFamily="18" charset="0"/>
                <a:cs typeface="Times New Roman" panose="02020603050405020304" pitchFamily="18" charset="0"/>
              </a:rPr>
              <a:t>Day wise Learning Plan</a:t>
            </a:r>
            <a:endParaRPr lang="en-US" sz="4267"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11424" y="1182226"/>
            <a:ext cx="7776864" cy="4628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2613" tIns="41307" rIns="82613" bIns="41307"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826089"/>
            <a:r>
              <a:rPr lang="en-US" sz="1600" b="1" dirty="0">
                <a:solidFill>
                  <a:srgbClr val="606060"/>
                </a:solidFill>
                <a:latin typeface="Times New Roman" panose="02020603050405020304" pitchFamily="18" charset="0"/>
                <a:cs typeface="Times New Roman" panose="02020603050405020304" pitchFamily="18" charset="0"/>
              </a:rPr>
              <a:t>Day -1 :</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Introduction to Python  </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-2:</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a:latin typeface="Times New Roman" panose="02020603050405020304" pitchFamily="18" charset="0"/>
                <a:cs typeface="Times New Roman" panose="02020603050405020304" pitchFamily="18" charset="0"/>
              </a:rPr>
              <a:t>Tools|Syntaxes</a:t>
            </a:r>
            <a:r>
              <a:rPr lang="en-US" dirty="0">
                <a:latin typeface="Times New Roman" panose="02020603050405020304" pitchFamily="18" charset="0"/>
                <a:cs typeface="Times New Roman" panose="02020603050405020304" pitchFamily="18" charset="0"/>
              </a:rPr>
              <a:t> &amp; Data Structures</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-3:</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a:latin typeface="Times New Roman" panose="02020603050405020304" pitchFamily="18" charset="0"/>
                <a:cs typeface="Times New Roman" panose="02020603050405020304" pitchFamily="18" charset="0"/>
              </a:rPr>
              <a:t>Dictionaries,Date</a:t>
            </a:r>
            <a:r>
              <a:rPr lang="en-US" dirty="0">
                <a:latin typeface="Times New Roman" panose="02020603050405020304" pitchFamily="18" charset="0"/>
                <a:cs typeface="Times New Roman" panose="02020603050405020304" pitchFamily="18" charset="0"/>
              </a:rPr>
              <a:t> and Time</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a:latin typeface="Times New Roman" panose="02020603050405020304" pitchFamily="18" charset="0"/>
                <a:cs typeface="Times New Roman" panose="02020603050405020304" pitchFamily="18" charset="0"/>
              </a:rPr>
              <a:t>MySql</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-5:</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Introduction</a:t>
            </a:r>
            <a:endParaRPr lang="en-IN" dirty="0">
              <a:latin typeface="Times New Roman" panose="02020603050405020304" pitchFamily="18" charset="0"/>
              <a:cs typeface="Times New Roman" panose="02020603050405020304" pitchFamily="18" charset="0"/>
            </a:endParaRPr>
          </a:p>
          <a:p>
            <a:pPr lvl="0"/>
            <a:r>
              <a:rPr lang="en-US" sz="1600" b="1" dirty="0">
                <a:solidFill>
                  <a:srgbClr val="606060"/>
                </a:solidFill>
                <a:latin typeface="Times New Roman" panose="02020603050405020304" pitchFamily="18" charset="0"/>
                <a:cs typeface="Times New Roman" panose="02020603050405020304" pitchFamily="18" charset="0"/>
              </a:rPr>
              <a:t>Day -6:</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Data Structures</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-7:</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Introduction</a:t>
            </a:r>
            <a:endParaRPr lang="en-IN" dirty="0">
              <a:latin typeface="Times New Roman" panose="02020603050405020304" pitchFamily="18" charset="0"/>
              <a:cs typeface="Times New Roman" panose="02020603050405020304" pitchFamily="18" charset="0"/>
            </a:endParaRPr>
          </a:p>
          <a:p>
            <a:pPr lvl="0"/>
            <a:r>
              <a:rPr lang="en-US" sz="1600" b="1" dirty="0">
                <a:solidFill>
                  <a:srgbClr val="606060"/>
                </a:solidFill>
                <a:latin typeface="Times New Roman" panose="02020603050405020304" pitchFamily="18" charset="0"/>
                <a:cs typeface="Times New Roman" panose="02020603050405020304" pitchFamily="18" charset="0"/>
              </a:rPr>
              <a:t>Day -8:</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Array Manipulations, Mathematical  Functions</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-9:</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Histogram Using </a:t>
            </a:r>
            <a:r>
              <a:rPr lang="en-IN" dirty="0">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I/O With </a:t>
            </a:r>
            <a:r>
              <a:rPr lang="en-IN" dirty="0">
                <a:latin typeface="Times New Roman" panose="02020603050405020304" pitchFamily="18" charset="0"/>
                <a:cs typeface="Times New Roman" panose="02020603050405020304" pitchFamily="18" charset="0"/>
              </a:rPr>
              <a:t>Numpy</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-10:</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Matplotlib</a:t>
            </a:r>
            <a:r>
              <a:rPr lang="en-US" dirty="0">
                <a:latin typeface="Times New Roman" panose="02020603050405020304" pitchFamily="18" charset="0"/>
                <a:cs typeface="Times New Roman" panose="02020603050405020304" pitchFamily="18" charset="0"/>
              </a:rPr>
              <a:t> Library - Introduction , </a:t>
            </a:r>
            <a:r>
              <a:rPr lang="en-US" dirty="0">
                <a:latin typeface="Times New Roman" panose="02020603050405020304" pitchFamily="18" charset="0"/>
                <a:cs typeface="Times New Roman" panose="02020603050405020304" pitchFamily="18" charset="0"/>
              </a:rPr>
              <a:t>Pyplot</a:t>
            </a:r>
            <a:r>
              <a:rPr lang="en-US" dirty="0">
                <a:latin typeface="Times New Roman" panose="02020603050405020304" pitchFamily="18" charset="0"/>
                <a:cs typeface="Times New Roman" panose="02020603050405020304" pitchFamily="18" charset="0"/>
              </a:rPr>
              <a:t> API | Types Of Plots</a:t>
            </a:r>
            <a:endParaRPr lang="en-IN" dirty="0">
              <a:latin typeface="Times New Roman" panose="02020603050405020304" pitchFamily="18" charset="0"/>
              <a:cs typeface="Times New Roman" panose="02020603050405020304" pitchFamily="18" charset="0"/>
            </a:endParaRPr>
          </a:p>
          <a:p>
            <a:pPr defTabSz="826089"/>
            <a:r>
              <a:rPr lang="en-US" sz="1600" b="1" dirty="0">
                <a:solidFill>
                  <a:srgbClr val="606060"/>
                </a:solidFill>
                <a:latin typeface="Times New Roman" panose="02020603050405020304" pitchFamily="18" charset="0"/>
                <a:cs typeface="Times New Roman" panose="02020603050405020304" pitchFamily="18" charset="0"/>
              </a:rPr>
              <a:t>Day -11:</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Seaborn</a:t>
            </a:r>
            <a:r>
              <a:rPr lang="en-IN" dirty="0">
                <a:latin typeface="Times New Roman" panose="02020603050405020304" pitchFamily="18" charset="0"/>
                <a:cs typeface="Times New Roman" panose="02020603050405020304" pitchFamily="18" charset="0"/>
              </a:rPr>
              <a:t>  Library </a:t>
            </a:r>
          </a:p>
          <a:p>
            <a:pPr defTabSz="826089"/>
            <a:r>
              <a:rPr lang="en-US" sz="1600" b="1" dirty="0">
                <a:solidFill>
                  <a:srgbClr val="606060"/>
                </a:solidFill>
                <a:latin typeface="Times New Roman" panose="02020603050405020304" pitchFamily="18" charset="0"/>
                <a:cs typeface="Times New Roman" panose="02020603050405020304" pitchFamily="18" charset="0"/>
              </a:rPr>
              <a:t>Day -12:</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SKLearn</a:t>
            </a:r>
            <a:r>
              <a:rPr lang="en-IN" dirty="0">
                <a:latin typeface="Times New Roman" panose="02020603050405020304" pitchFamily="18" charset="0"/>
                <a:cs typeface="Times New Roman" panose="02020603050405020304" pitchFamily="18" charset="0"/>
              </a:rPr>
              <a:t> Library</a:t>
            </a:r>
          </a:p>
          <a:p>
            <a:pPr defTabSz="826089"/>
            <a:r>
              <a:rPr lang="en-US" sz="1600" b="1" dirty="0">
                <a:solidFill>
                  <a:srgbClr val="606060"/>
                </a:solidFill>
                <a:latin typeface="Times New Roman" panose="02020603050405020304" pitchFamily="18" charset="0"/>
                <a:cs typeface="Times New Roman" panose="02020603050405020304" pitchFamily="18" charset="0"/>
              </a:rPr>
              <a:t>Day -13:</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Python – Date and Time , Data Wrangling. </a:t>
            </a:r>
          </a:p>
          <a:p>
            <a:pPr defTabSz="826089"/>
            <a:r>
              <a:rPr lang="en-US" sz="1600" b="1" dirty="0">
                <a:solidFill>
                  <a:srgbClr val="606060"/>
                </a:solidFill>
                <a:latin typeface="Times New Roman" panose="02020603050405020304" pitchFamily="18" charset="0"/>
                <a:cs typeface="Times New Roman" panose="02020603050405020304" pitchFamily="18" charset="0"/>
              </a:rPr>
              <a:t>Day -14: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Python – Data Cleansing</a:t>
            </a:r>
          </a:p>
          <a:p>
            <a:pPr defTabSz="826089"/>
            <a:r>
              <a:rPr lang="en-US" sz="1600" b="1" dirty="0">
                <a:solidFill>
                  <a:srgbClr val="606060"/>
                </a:solidFill>
                <a:latin typeface="Times New Roman" panose="02020603050405020304" pitchFamily="18" charset="0"/>
                <a:cs typeface="Times New Roman" panose="02020603050405020304" pitchFamily="18" charset="0"/>
              </a:rPr>
              <a:t>Day -15: </a:t>
            </a:r>
            <a:r>
              <a:rPr lang="en-US" dirty="0">
                <a:latin typeface="Times New Roman" panose="02020603050405020304" pitchFamily="18" charset="0"/>
                <a:cs typeface="Times New Roman" panose="02020603050405020304" pitchFamily="18" charset="0"/>
              </a:rPr>
              <a:t> Python – Word Tokenization , Stemming and </a:t>
            </a:r>
            <a:r>
              <a:rPr lang="en-US" dirty="0">
                <a:latin typeface="Times New Roman" panose="02020603050405020304" pitchFamily="18" charset="0"/>
                <a:cs typeface="Times New Roman" panose="02020603050405020304" pitchFamily="18" charset="0"/>
              </a:rPr>
              <a:t>Lammetization</a:t>
            </a:r>
            <a:r>
              <a:rPr lang="en-US" dirty="0"/>
              <a:t>.</a:t>
            </a:r>
            <a:endParaRPr lang="en-IN" dirty="0"/>
          </a:p>
          <a:p>
            <a:pPr defTabSz="826089"/>
            <a:endParaRPr lang="en-US" sz="2533" dirty="0"/>
          </a:p>
        </p:txBody>
      </p:sp>
    </p:spTree>
    <p:extLst>
      <p:ext uri="{BB962C8B-B14F-4D97-AF65-F5344CB8AC3E}">
        <p14:creationId xmlns:p14="http://schemas.microsoft.com/office/powerpoint/2010/main" val="667415951"/>
      </p:ext>
    </p:extLst>
  </p:cSld>
  <p:clrMapOvr>
    <a:masterClrMapping/>
  </p:clrMapOvr>
  <mc:AlternateContent xmlns:mc="http://schemas.openxmlformats.org/markup-compatibility/2006" xmlns:p14="http://schemas.microsoft.com/office/powerpoint/2010/main">
    <mc:Choice Requires="p14">
      <p:transition spd="slow" p14:dur="2000" advTm="2665"/>
    </mc:Choice>
    <mc:Fallback xmlns="">
      <p:transition spd="slow" advTm="2665"/>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279400"/>
            <a:ext cx="10972800" cy="1143000"/>
          </a:xfrm>
        </p:spPr>
        <p:txBody>
          <a:bodyPr vert="horz" lIns="82613" tIns="41307" rIns="82613" bIns="41307" rtlCol="0" anchor="ctr">
            <a:normAutofit/>
          </a:bodyPr>
          <a:lstStyle/>
          <a:p>
            <a:pPr algn="l"/>
            <a:r>
              <a:rPr lang="en" sz="3600" dirty="0"/>
              <a:t>Day wise Learning Plan</a:t>
            </a:r>
            <a:endParaRPr lang="en-US" sz="3200" dirty="0"/>
          </a:p>
        </p:txBody>
      </p:sp>
      <p:sp>
        <p:nvSpPr>
          <p:cNvPr id="3" name="Rectangle 2"/>
          <p:cNvSpPr/>
          <p:nvPr/>
        </p:nvSpPr>
        <p:spPr>
          <a:xfrm>
            <a:off x="812802" y="1397002"/>
            <a:ext cx="7864009" cy="4022961"/>
          </a:xfrm>
          <a:prstGeom prst="rect">
            <a:avLst/>
          </a:prstGeom>
        </p:spPr>
        <p:txBody>
          <a:bodyPr wrap="square" lIns="82613" tIns="41307" rIns="82613" bIns="41307">
            <a:spAutoFit/>
          </a:bodyPr>
          <a:lstStyle/>
          <a:p>
            <a:r>
              <a:rPr lang="en-US" sz="1600" b="1" dirty="0">
                <a:solidFill>
                  <a:srgbClr val="606060"/>
                </a:solidFill>
                <a:latin typeface="Times New Roman" panose="02020603050405020304" pitchFamily="18" charset="0"/>
                <a:cs typeface="Times New Roman" panose="02020603050405020304" pitchFamily="18" charset="0"/>
              </a:rPr>
              <a:t>Day -16:</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Data Visualization</a:t>
            </a:r>
            <a:endParaRPr lang="en-IN" sz="1600" dirty="0">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-17:</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Statistical Analysis</a:t>
            </a:r>
            <a:endParaRPr lang="en-IN" sz="1600" dirty="0">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-18:</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Types Of Distribution </a:t>
            </a:r>
          </a:p>
          <a:p>
            <a:r>
              <a:rPr lang="en-US" sz="1600" b="1" dirty="0">
                <a:solidFill>
                  <a:srgbClr val="606060"/>
                </a:solidFill>
                <a:latin typeface="Times New Roman" panose="02020603050405020304" pitchFamily="18" charset="0"/>
                <a:cs typeface="Times New Roman" panose="02020603050405020304" pitchFamily="18" charset="0"/>
              </a:rPr>
              <a:t>Day -19:</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Correlation ,Chi-Square Test , Linear Regression</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-20:</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Keras</a:t>
            </a:r>
            <a:r>
              <a:rPr lang="en-US" sz="1600" dirty="0">
                <a:latin typeface="Times New Roman" panose="02020603050405020304" pitchFamily="18" charset="0"/>
                <a:cs typeface="Times New Roman" panose="02020603050405020304" pitchFamily="18" charset="0"/>
              </a:rPr>
              <a:t> library – Introduction.</a:t>
            </a:r>
            <a:endParaRPr lang="en-IN" sz="1600" dirty="0">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-21:</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Stock Price Prediction With Machine Learning           LSTM RNN  </a:t>
            </a:r>
            <a:endParaRPr lang="en-IN" sz="1600" dirty="0">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-22:</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People’s  </a:t>
            </a:r>
            <a:r>
              <a:rPr lang="en-US" sz="1600" dirty="0">
                <a:latin typeface="Times New Roman" panose="02020603050405020304" pitchFamily="18" charset="0"/>
                <a:cs typeface="Times New Roman" panose="02020603050405020304" pitchFamily="18" charset="0"/>
              </a:rPr>
              <a:t>behaviour</a:t>
            </a:r>
            <a:r>
              <a:rPr lang="en-US" sz="1600" dirty="0">
                <a:latin typeface="Times New Roman" panose="02020603050405020304" pitchFamily="18" charset="0"/>
                <a:cs typeface="Times New Roman" panose="02020603050405020304" pitchFamily="18" charset="0"/>
              </a:rPr>
              <a:t> in chat message using NLP          </a:t>
            </a:r>
            <a:r>
              <a:rPr lang="en-US" sz="1600" dirty="0">
                <a:latin typeface="Times New Roman" panose="02020603050405020304" pitchFamily="18" charset="0"/>
                <a:cs typeface="Times New Roman" panose="02020603050405020304" pitchFamily="18" charset="0"/>
              </a:rPr>
              <a:t>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-23:</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Gaming In Python        </a:t>
            </a:r>
            <a:endParaRPr lang="en-IN" sz="1600" dirty="0">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-24:</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Chatbot</a:t>
            </a:r>
            <a:r>
              <a:rPr lang="en-US" sz="1600" dirty="0">
                <a:latin typeface="Times New Roman" panose="02020603050405020304" pitchFamily="18" charset="0"/>
                <a:cs typeface="Times New Roman" panose="02020603050405020304" pitchFamily="18" charset="0"/>
              </a:rPr>
              <a:t> creation in Python                                           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-25:</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Electricity Price Prediction Using ML                                                                                                                                                               Random Forest </a:t>
            </a:r>
            <a:r>
              <a:rPr lang="en-US" sz="1600" dirty="0">
                <a:latin typeface="Times New Roman" panose="02020603050405020304" pitchFamily="18" charset="0"/>
                <a:cs typeface="Times New Roman" panose="02020603050405020304" pitchFamily="18" charset="0"/>
              </a:rPr>
              <a:t>Regressor</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-26:</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Diamond Price Prediction Using Python                       Linear Regression</a:t>
            </a:r>
          </a:p>
          <a:p>
            <a:r>
              <a:rPr lang="en-US" sz="1600" b="1" dirty="0">
                <a:solidFill>
                  <a:srgbClr val="606060"/>
                </a:solidFill>
                <a:latin typeface="Times New Roman" panose="02020603050405020304" pitchFamily="18" charset="0"/>
                <a:cs typeface="Times New Roman" panose="02020603050405020304" pitchFamily="18" charset="0"/>
              </a:rPr>
              <a:t>Day -27:</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Book Recommendation System                                       KNN</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-28:</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Image Classification Using CNN                                     </a:t>
            </a:r>
            <a:r>
              <a:rPr lang="en-IN" sz="1600" dirty="0">
                <a:latin typeface="Times New Roman" panose="02020603050405020304" pitchFamily="18" charset="0"/>
                <a:cs typeface="Times New Roman" panose="02020603050405020304" pitchFamily="18" charset="0"/>
              </a:rPr>
              <a:t>CNN</a:t>
            </a:r>
            <a:r>
              <a:rPr lang="en-IN" sz="1600" dirty="0">
                <a:latin typeface="Times New Roman" panose="02020603050405020304" pitchFamily="18" charset="0"/>
                <a:cs typeface="Times New Roman" panose="02020603050405020304" pitchFamily="18" charset="0"/>
              </a:rPr>
              <a:t> </a:t>
            </a:r>
          </a:p>
          <a:p>
            <a:r>
              <a:rPr lang="en-US" sz="1600" b="1" dirty="0">
                <a:solidFill>
                  <a:srgbClr val="606060"/>
                </a:solidFill>
                <a:latin typeface="Times New Roman" panose="02020603050405020304" pitchFamily="18" charset="0"/>
                <a:cs typeface="Times New Roman" panose="02020603050405020304" pitchFamily="18" charset="0"/>
              </a:rPr>
              <a:t>Day -29:</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Titanic Survival Analysis Using ML                               Logistic Regression</a:t>
            </a:r>
          </a:p>
          <a:p>
            <a:r>
              <a:rPr lang="en-US" sz="1600" b="1" dirty="0">
                <a:solidFill>
                  <a:srgbClr val="606060"/>
                </a:solidFill>
                <a:latin typeface="Times New Roman" panose="02020603050405020304" pitchFamily="18" charset="0"/>
                <a:cs typeface="Times New Roman" panose="02020603050405020304" pitchFamily="18" charset="0"/>
              </a:rPr>
              <a:t>Day -30:</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Blockchain</a:t>
            </a:r>
            <a:r>
              <a:rPr lang="en-IN" sz="1600" dirty="0">
                <a:latin typeface="Times New Roman" panose="02020603050405020304" pitchFamily="18" charset="0"/>
                <a:cs typeface="Times New Roman" panose="02020603050405020304" pitchFamily="18" charset="0"/>
              </a:rPr>
              <a:t> in Python</a:t>
            </a:r>
          </a:p>
        </p:txBody>
      </p:sp>
    </p:spTree>
    <p:extLst>
      <p:ext uri="{BB962C8B-B14F-4D97-AF65-F5344CB8AC3E}">
        <p14:creationId xmlns:p14="http://schemas.microsoft.com/office/powerpoint/2010/main" val="24934389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209" y="452669"/>
            <a:ext cx="10972800" cy="1143000"/>
          </a:xfrm>
        </p:spPr>
        <p:txBody>
          <a:bodyPr vert="horz" lIns="82613" tIns="41307" rIns="82613" bIns="41307" rtlCol="0" anchor="ctr">
            <a:normAutofit/>
          </a:bodyPr>
          <a:lstStyle/>
          <a:p>
            <a:pPr algn="l"/>
            <a:r>
              <a:rPr lang="en-US" sz="4267" dirty="0">
                <a:latin typeface="Times New Roman" panose="02020603050405020304" pitchFamily="18" charset="0"/>
                <a:cs typeface="Times New Roman" panose="02020603050405020304" pitchFamily="18" charset="0"/>
              </a:rPr>
              <a:t>List of Projects for Demo in YouTube Live</a:t>
            </a:r>
          </a:p>
        </p:txBody>
      </p:sp>
      <p:sp>
        <p:nvSpPr>
          <p:cNvPr id="5" name="TextBox 4"/>
          <p:cNvSpPr txBox="1"/>
          <p:nvPr/>
        </p:nvSpPr>
        <p:spPr>
          <a:xfrm>
            <a:off x="1059989" y="5675513"/>
            <a:ext cx="4480264" cy="473207"/>
          </a:xfrm>
          <a:prstGeom prst="rect">
            <a:avLst/>
          </a:prstGeom>
          <a:noFill/>
        </p:spPr>
        <p:txBody>
          <a:bodyPr wrap="none" lIns="82613" tIns="41307" rIns="82613" bIns="41307" rtlCol="0">
            <a:spAutoFit/>
          </a:bodyPr>
          <a:lstStyle/>
          <a:p>
            <a:r>
              <a:rPr lang="en-US" sz="2533" dirty="0"/>
              <a:t>All Projects in </a:t>
            </a:r>
            <a:r>
              <a:rPr lang="en-US" sz="2533" b="1" dirty="0"/>
              <a:t>Jupyter Notebook</a:t>
            </a:r>
            <a:endParaRPr lang="en-US" sz="2533" b="1" u="sng" dirty="0"/>
          </a:p>
        </p:txBody>
      </p:sp>
      <p:sp>
        <p:nvSpPr>
          <p:cNvPr id="6" name="Rectangle 5"/>
          <p:cNvSpPr/>
          <p:nvPr/>
        </p:nvSpPr>
        <p:spPr>
          <a:xfrm>
            <a:off x="1059990" y="1720560"/>
            <a:ext cx="8756239" cy="2853410"/>
          </a:xfrm>
          <a:prstGeom prst="rect">
            <a:avLst/>
          </a:prstGeom>
        </p:spPr>
        <p:txBody>
          <a:bodyPr wrap="square" lIns="82613" tIns="41307" rIns="82613" bIns="41307">
            <a:spAutoFit/>
          </a:bodyPr>
          <a:lstStyle/>
          <a:p>
            <a:pPr marL="309783" indent="-309783">
              <a:buFont typeface="+mj-lt"/>
              <a:buAutoNum type="arabicPeriod"/>
            </a:pPr>
            <a:r>
              <a:rPr lang="en-US" dirty="0"/>
              <a:t>Stock Price Prediction With Machine Learning </a:t>
            </a:r>
          </a:p>
          <a:p>
            <a:pPr marL="309783" indent="-309783">
              <a:buFont typeface="+mj-lt"/>
              <a:buAutoNum type="arabicPeriod"/>
            </a:pPr>
            <a:r>
              <a:rPr lang="en-US" dirty="0"/>
              <a:t>People’s  </a:t>
            </a:r>
            <a:r>
              <a:rPr lang="en-US" dirty="0"/>
              <a:t>behaviour</a:t>
            </a:r>
            <a:r>
              <a:rPr lang="en-US" dirty="0"/>
              <a:t> in chat message using NLP </a:t>
            </a:r>
          </a:p>
          <a:p>
            <a:pPr marL="309783" indent="-309783">
              <a:buFont typeface="+mj-lt"/>
              <a:buAutoNum type="arabicPeriod"/>
            </a:pPr>
            <a:r>
              <a:rPr lang="en-US" dirty="0"/>
              <a:t>Gaming In Python </a:t>
            </a:r>
          </a:p>
          <a:p>
            <a:pPr marL="309783" indent="-309783">
              <a:buFont typeface="+mj-lt"/>
              <a:buAutoNum type="arabicPeriod"/>
            </a:pPr>
            <a:r>
              <a:rPr lang="en-US" dirty="0"/>
              <a:t>Chatbot</a:t>
            </a:r>
            <a:r>
              <a:rPr lang="en-US" dirty="0"/>
              <a:t> creation in Python </a:t>
            </a:r>
          </a:p>
          <a:p>
            <a:pPr marL="309783" indent="-309783">
              <a:buFont typeface="+mj-lt"/>
              <a:buAutoNum type="arabicPeriod"/>
            </a:pPr>
            <a:r>
              <a:rPr lang="en-US" dirty="0"/>
              <a:t>Electricity Price Prediction Using ML </a:t>
            </a:r>
          </a:p>
          <a:p>
            <a:pPr marL="309783" indent="-309783">
              <a:buFont typeface="+mj-lt"/>
              <a:buAutoNum type="arabicPeriod"/>
            </a:pPr>
            <a:r>
              <a:rPr lang="en-IN" dirty="0"/>
              <a:t>Diamond Price Prediction Using Python </a:t>
            </a:r>
          </a:p>
          <a:p>
            <a:pPr marL="309783" indent="-309783">
              <a:buFont typeface="+mj-lt"/>
              <a:buAutoNum type="arabicPeriod"/>
            </a:pPr>
            <a:r>
              <a:rPr lang="en-IN" dirty="0"/>
              <a:t>Book Recommendation System </a:t>
            </a:r>
          </a:p>
          <a:p>
            <a:pPr marL="309783" indent="-309783">
              <a:buFont typeface="+mj-lt"/>
              <a:buAutoNum type="arabicPeriod"/>
            </a:pPr>
            <a:r>
              <a:rPr lang="en-IN" dirty="0"/>
              <a:t>Image Classification Using CNN </a:t>
            </a:r>
          </a:p>
          <a:p>
            <a:pPr marL="309783" indent="-309783">
              <a:buFont typeface="+mj-lt"/>
              <a:buAutoNum type="arabicPeriod"/>
            </a:pPr>
            <a:r>
              <a:rPr lang="en-IN" dirty="0"/>
              <a:t>Titanic Survival Analysis Using ML </a:t>
            </a:r>
          </a:p>
          <a:p>
            <a:pPr marL="309783" indent="-309783">
              <a:buFont typeface="+mj-lt"/>
              <a:buAutoNum type="arabicPeriod"/>
            </a:pPr>
            <a:r>
              <a:rPr lang="en-IN" dirty="0"/>
              <a:t>Blockchain</a:t>
            </a:r>
            <a:r>
              <a:rPr lang="en-IN" dirty="0"/>
              <a:t> in Python</a:t>
            </a:r>
            <a:endParaRPr lang="en-US" sz="2133" dirty="0"/>
          </a:p>
        </p:txBody>
      </p:sp>
    </p:spTree>
    <p:extLst>
      <p:ext uri="{BB962C8B-B14F-4D97-AF65-F5344CB8AC3E}">
        <p14:creationId xmlns:p14="http://schemas.microsoft.com/office/powerpoint/2010/main" val="526920695"/>
      </p:ext>
    </p:extLst>
  </p:cSld>
  <p:clrMapOvr>
    <a:masterClrMapping/>
  </p:clrMapOvr>
  <mc:AlternateContent xmlns:mc="http://schemas.openxmlformats.org/markup-compatibility/2006" xmlns:p14="http://schemas.microsoft.com/office/powerpoint/2010/main">
    <mc:Choice Requires="p14">
      <p:transition spd="slow" p14:dur="2000" advTm="2684"/>
    </mc:Choice>
    <mc:Fallback xmlns="">
      <p:transition spd="slow" advTm="2684"/>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593" y="1290840"/>
            <a:ext cx="10984800" cy="637600"/>
          </a:xfrm>
        </p:spPr>
        <p:txBody>
          <a:bodyPr vert="horz" lIns="82613" tIns="41307" rIns="82613" bIns="41307" rtlCol="0" anchor="ctr">
            <a:normAutofit/>
          </a:bodyPr>
          <a:lstStyle/>
          <a:p>
            <a:pPr algn="l"/>
            <a:r>
              <a:rPr lang="en-US" sz="3200" u="sng" dirty="0"/>
              <a:t>What</a:t>
            </a:r>
            <a:r>
              <a:rPr lang="en-US" sz="3200" dirty="0"/>
              <a:t> you will </a:t>
            </a:r>
            <a:r>
              <a:rPr lang="en-US" sz="3200" u="sng" dirty="0"/>
              <a:t>get</a:t>
            </a:r>
            <a:r>
              <a:rPr lang="en-US" sz="3200" dirty="0"/>
              <a:t> from this Free 30 Days Master Class?</a:t>
            </a:r>
          </a:p>
        </p:txBody>
      </p:sp>
      <p:sp>
        <p:nvSpPr>
          <p:cNvPr id="3" name="Rectangle 2"/>
          <p:cNvSpPr/>
          <p:nvPr/>
        </p:nvSpPr>
        <p:spPr>
          <a:xfrm>
            <a:off x="2103480" y="2597817"/>
            <a:ext cx="7603384" cy="1560748"/>
          </a:xfrm>
          <a:prstGeom prst="rect">
            <a:avLst/>
          </a:prstGeom>
        </p:spPr>
        <p:txBody>
          <a:bodyPr wrap="square" lIns="82613" tIns="41307" rIns="82613" bIns="41307">
            <a:spAutoFit/>
          </a:bodyPr>
          <a:lstStyle/>
          <a:p>
            <a:pPr marL="413044" indent="-413044">
              <a:buFont typeface="+mj-lt"/>
              <a:buAutoNum type="arabicPeriod"/>
            </a:pPr>
            <a:r>
              <a:rPr lang="en-US" sz="3200" dirty="0">
                <a:latin typeface="Times New Roman" panose="02020603050405020304" pitchFamily="18" charset="0"/>
                <a:cs typeface="Times New Roman" panose="02020603050405020304" pitchFamily="18" charset="0"/>
              </a:rPr>
              <a:t>You can attend YouTube Live Class</a:t>
            </a:r>
          </a:p>
          <a:p>
            <a:pPr marL="413044" indent="-413044">
              <a:buFont typeface="+mj-lt"/>
              <a:buAutoNum type="arabicPeriod"/>
            </a:pPr>
            <a:r>
              <a:rPr lang="en-US" sz="3200" dirty="0">
                <a:latin typeface="Times New Roman" panose="02020603050405020304" pitchFamily="18" charset="0"/>
                <a:cs typeface="Times New Roman" panose="02020603050405020304" pitchFamily="18" charset="0"/>
              </a:rPr>
              <a:t>Free E-Certificate ( WEBINAR PARTICIPATION CERTIFICATE)</a:t>
            </a:r>
          </a:p>
        </p:txBody>
      </p:sp>
    </p:spTree>
    <p:extLst>
      <p:ext uri="{BB962C8B-B14F-4D97-AF65-F5344CB8AC3E}">
        <p14:creationId xmlns:p14="http://schemas.microsoft.com/office/powerpoint/2010/main" val="1239516922"/>
      </p:ext>
    </p:extLst>
  </p:cSld>
  <p:clrMapOvr>
    <a:masterClrMapping/>
  </p:clrMapOvr>
  <mc:AlternateContent xmlns:mc="http://schemas.openxmlformats.org/markup-compatibility/2006" xmlns:p14="http://schemas.microsoft.com/office/powerpoint/2010/main">
    <mc:Choice Requires="p14">
      <p:transition spd="slow" p14:dur="2000" advTm="2648"/>
    </mc:Choice>
    <mc:Fallback xmlns="">
      <p:transition spd="slow" advTm="2648"/>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3665" y="2978615"/>
            <a:ext cx="7848779" cy="1044421"/>
          </a:xfrm>
        </p:spPr>
        <p:txBody>
          <a:bodyPr/>
          <a:lstStyle/>
          <a:p>
            <a:r>
              <a:rPr lang="en-US" sz="2533" dirty="0">
                <a:solidFill>
                  <a:schemeClr val="bg2">
                    <a:lumMod val="50000"/>
                  </a:schemeClr>
                </a:solidFill>
              </a:rPr>
              <a:t>Ans :</a:t>
            </a:r>
            <a:r>
              <a:rPr lang="en-US" sz="2533" dirty="0"/>
              <a:t> </a:t>
            </a:r>
            <a:r>
              <a:rPr lang="en-US" sz="1600" dirty="0"/>
              <a:t>During the Live Class, organizer will post </a:t>
            </a:r>
            <a:r>
              <a:rPr lang="en-US" sz="1600" u="sng" dirty="0">
                <a:solidFill>
                  <a:srgbClr val="FF0000"/>
                </a:solidFill>
              </a:rPr>
              <a:t>Google Form link </a:t>
            </a:r>
            <a:r>
              <a:rPr lang="en-US" sz="1600" dirty="0"/>
              <a:t>in </a:t>
            </a:r>
            <a:r>
              <a:rPr lang="en-US" sz="1600" u="sng" dirty="0">
                <a:solidFill>
                  <a:srgbClr val="FF0000"/>
                </a:solidFill>
              </a:rPr>
              <a:t>Live Chat. </a:t>
            </a:r>
            <a:r>
              <a:rPr lang="en-US" sz="1600" dirty="0"/>
              <a:t>The Participants should submit the from on daily basis. </a:t>
            </a:r>
            <a:br>
              <a:rPr lang="en-US" sz="1600" dirty="0"/>
            </a:br>
            <a:r>
              <a:rPr lang="en-US" sz="1600" dirty="0">
                <a:solidFill>
                  <a:srgbClr val="C00000"/>
                </a:solidFill>
              </a:rPr>
              <a:t>Minimum 25 Days </a:t>
            </a:r>
            <a:r>
              <a:rPr lang="en-US" sz="1600" dirty="0"/>
              <a:t>Attendance is Required to get Free Master Class Participation Certificate.</a:t>
            </a:r>
          </a:p>
        </p:txBody>
      </p:sp>
      <p:sp>
        <p:nvSpPr>
          <p:cNvPr id="3" name="Title 2"/>
          <p:cNvSpPr>
            <a:spLocks noGrp="1"/>
          </p:cNvSpPr>
          <p:nvPr>
            <p:ph type="title" idx="2"/>
          </p:nvPr>
        </p:nvSpPr>
        <p:spPr>
          <a:xfrm>
            <a:off x="2118777" y="1028735"/>
            <a:ext cx="7800745" cy="1949877"/>
          </a:xfrm>
        </p:spPr>
        <p:txBody>
          <a:bodyPr/>
          <a:lstStyle/>
          <a:p>
            <a:r>
              <a:rPr lang="en-US" sz="4400" dirty="0">
                <a:solidFill>
                  <a:schemeClr val="bg2">
                    <a:lumMod val="50000"/>
                  </a:schemeClr>
                </a:solidFill>
              </a:rPr>
              <a:t>How to mark </a:t>
            </a:r>
            <a:r>
              <a:rPr lang="en-US" sz="4400" dirty="0"/>
              <a:t>your </a:t>
            </a:r>
            <a:r>
              <a:rPr lang="en-US" sz="4400" dirty="0">
                <a:solidFill>
                  <a:schemeClr val="bg2">
                    <a:lumMod val="50000"/>
                  </a:schemeClr>
                </a:solidFill>
              </a:rPr>
              <a:t>Attendance</a:t>
            </a:r>
            <a:r>
              <a:rPr lang="en-US" sz="4400" dirty="0"/>
              <a:t> in </a:t>
            </a:r>
            <a:r>
              <a:rPr lang="en-US" sz="4400" dirty="0">
                <a:solidFill>
                  <a:schemeClr val="bg2">
                    <a:lumMod val="50000"/>
                  </a:schemeClr>
                </a:solidFill>
              </a:rPr>
              <a:t>YouTube Live Class</a:t>
            </a:r>
            <a:r>
              <a:rPr lang="en-US" sz="4400" dirty="0"/>
              <a:t>?</a:t>
            </a:r>
          </a:p>
        </p:txBody>
      </p:sp>
      <p:sp>
        <p:nvSpPr>
          <p:cNvPr id="6" name="Rectangle 5"/>
          <p:cNvSpPr/>
          <p:nvPr/>
        </p:nvSpPr>
        <p:spPr>
          <a:xfrm>
            <a:off x="2243664" y="4668713"/>
            <a:ext cx="7675856" cy="1191416"/>
          </a:xfrm>
          <a:prstGeom prst="rect">
            <a:avLst/>
          </a:prstGeom>
          <a:ln>
            <a:solidFill>
              <a:srgbClr val="FF0000"/>
            </a:solidFill>
          </a:ln>
        </p:spPr>
        <p:txBody>
          <a:bodyPr wrap="square" lIns="82613" tIns="41307" rIns="82613" bIns="41307">
            <a:spAutoFit/>
          </a:bodyPr>
          <a:lstStyle/>
          <a:p>
            <a:r>
              <a:rPr lang="en-US" sz="1867" dirty="0">
                <a:solidFill>
                  <a:schemeClr val="bg2">
                    <a:lumMod val="50000"/>
                  </a:schemeClr>
                </a:solidFill>
              </a:rPr>
              <a:t>Note :</a:t>
            </a:r>
            <a:r>
              <a:rPr lang="en-US" sz="1867" dirty="0"/>
              <a:t> </a:t>
            </a:r>
            <a:r>
              <a:rPr lang="en-US" sz="2400" dirty="0"/>
              <a:t>The Link will be available during the Live. From the LIVE Class date, the live video will get removed from the YouTube in 3 days. </a:t>
            </a:r>
            <a:endParaRPr lang="en-US" sz="2400" u="sng" dirty="0">
              <a:solidFill>
                <a:srgbClr val="FF0000"/>
              </a:solidFill>
            </a:endParaRPr>
          </a:p>
        </p:txBody>
      </p:sp>
    </p:spTree>
    <p:extLst>
      <p:ext uri="{BB962C8B-B14F-4D97-AF65-F5344CB8AC3E}">
        <p14:creationId xmlns:p14="http://schemas.microsoft.com/office/powerpoint/2010/main" val="1439560583"/>
      </p:ext>
    </p:extLst>
  </p:cSld>
  <p:clrMapOvr>
    <a:masterClrMapping/>
  </p:clrMapOvr>
  <mc:AlternateContent xmlns:mc="http://schemas.openxmlformats.org/markup-compatibility/2006" xmlns:p14="http://schemas.microsoft.com/office/powerpoint/2010/main">
    <mc:Choice Requires="p14">
      <p:transition spd="slow" p14:dur="2000" advTm="904"/>
    </mc:Choice>
    <mc:Fallback xmlns="">
      <p:transition spd="slow" advTm="904"/>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82613" tIns="41307" rIns="82613" bIns="41307" rtlCol="0" anchor="ctr">
            <a:normAutofit fontScale="90000"/>
          </a:bodyPr>
          <a:lstStyle/>
          <a:p>
            <a:pPr algn="l"/>
            <a:r>
              <a:rPr lang="en-US" sz="3600" dirty="0"/>
              <a:t/>
            </a:r>
            <a:br>
              <a:rPr lang="en-US" sz="3600" dirty="0"/>
            </a:br>
            <a:r>
              <a:rPr lang="en-US" sz="4800" dirty="0">
                <a:solidFill>
                  <a:schemeClr val="bg1"/>
                </a:solidFill>
                <a:latin typeface="Times New Roman" panose="02020603050405020304" pitchFamily="18" charset="0"/>
                <a:cs typeface="Times New Roman" panose="02020603050405020304" pitchFamily="18" charset="0"/>
              </a:rPr>
              <a:t>Sample Webinar Participation Certificate?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10234" y="1508787"/>
            <a:ext cx="6501820" cy="45955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8569" y="2820872"/>
            <a:ext cx="2812971" cy="2160072"/>
          </a:xfrm>
          <a:prstGeom prst="rect">
            <a:avLst/>
          </a:prstGeom>
        </p:spPr>
      </p:pic>
    </p:spTree>
    <p:extLst>
      <p:ext uri="{BB962C8B-B14F-4D97-AF65-F5344CB8AC3E}">
        <p14:creationId xmlns:p14="http://schemas.microsoft.com/office/powerpoint/2010/main" val="704167269"/>
      </p:ext>
    </p:extLst>
  </p:cSld>
  <p:clrMapOvr>
    <a:masterClrMapping/>
  </p:clrMapOvr>
  <mc:AlternateContent xmlns:mc="http://schemas.openxmlformats.org/markup-compatibility/2006" xmlns:p14="http://schemas.microsoft.com/office/powerpoint/2010/main">
    <mc:Choice Requires="p14">
      <p:transition spd="slow" p14:dur="2000" advTm="1788"/>
    </mc:Choice>
    <mc:Fallback xmlns="">
      <p:transition spd="slow" advTm="178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61134" y="3806664"/>
            <a:ext cx="7954455" cy="580525"/>
          </a:xfrm>
        </p:spPr>
        <p:txBody>
          <a:bodyPr/>
          <a:lstStyle/>
          <a:p>
            <a:pPr algn="l"/>
            <a:r>
              <a:rPr lang="en-US" dirty="0">
                <a:hlinkClick r:id="rId2"/>
              </a:rPr>
              <a:t>https://www.pantechelearning.com/data-science-master-class/</a:t>
            </a:r>
            <a:endParaRPr lang="en-US" dirty="0"/>
          </a:p>
        </p:txBody>
      </p:sp>
      <p:sp>
        <p:nvSpPr>
          <p:cNvPr id="4" name="Subtitle 3"/>
          <p:cNvSpPr>
            <a:spLocks noGrp="1"/>
          </p:cNvSpPr>
          <p:nvPr>
            <p:ph type="subTitle" idx="1"/>
          </p:nvPr>
        </p:nvSpPr>
        <p:spPr>
          <a:xfrm>
            <a:off x="1871531" y="1604797"/>
            <a:ext cx="9861876" cy="1274528"/>
          </a:xfrm>
        </p:spPr>
        <p:txBody>
          <a:bodyPr/>
          <a:lstStyle/>
          <a:p>
            <a:pPr algn="l"/>
            <a:r>
              <a:rPr lang="en-US" sz="3600" dirty="0"/>
              <a:t>You can get chance to apply 1 Month Internship on Data Science &amp; Analytics Master Class</a:t>
            </a:r>
          </a:p>
        </p:txBody>
      </p:sp>
      <p:sp>
        <p:nvSpPr>
          <p:cNvPr id="5" name="Subtitle 3"/>
          <p:cNvSpPr txBox="1">
            <a:spLocks/>
          </p:cNvSpPr>
          <p:nvPr/>
        </p:nvSpPr>
        <p:spPr>
          <a:xfrm>
            <a:off x="1461928" y="482260"/>
            <a:ext cx="6788725" cy="1335848"/>
          </a:xfrm>
          <a:prstGeom prst="rect">
            <a:avLst/>
          </a:prstGeom>
          <a:noFill/>
          <a:ln>
            <a:noFill/>
          </a:ln>
        </p:spPr>
        <p:txBody>
          <a:bodyPr spcFirstLastPara="1" wrap="square" lIns="82600" tIns="82600" rIns="82600" bIns="82600"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pPr algn="l"/>
            <a:r>
              <a:rPr lang="en-US" sz="4933" b="1" dirty="0"/>
              <a:t>On Demand</a:t>
            </a:r>
          </a:p>
        </p:txBody>
      </p:sp>
    </p:spTree>
    <p:extLst>
      <p:ext uri="{BB962C8B-B14F-4D97-AF65-F5344CB8AC3E}">
        <p14:creationId xmlns:p14="http://schemas.microsoft.com/office/powerpoint/2010/main" val="3400871312"/>
      </p:ext>
    </p:extLst>
  </p:cSld>
  <p:clrMapOvr>
    <a:masterClrMapping/>
  </p:clrMapOvr>
  <mc:AlternateContent xmlns:mc="http://schemas.openxmlformats.org/markup-compatibility/2006" xmlns:p14="http://schemas.microsoft.com/office/powerpoint/2010/main">
    <mc:Choice Requires="p14">
      <p:transition spd="slow" p14:dur="2000" advTm="2668"/>
    </mc:Choice>
    <mc:Fallback xmlns="">
      <p:transition spd="slow" advTm="2668"/>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0072" y="356662"/>
            <a:ext cx="5630397" cy="1344148"/>
          </a:xfrm>
        </p:spPr>
        <p:txBody>
          <a:bodyPr/>
          <a:lstStyle/>
          <a:p>
            <a:r>
              <a:rPr lang="en-US" sz="5467" dirty="0"/>
              <a:t>What is Internship????</a:t>
            </a:r>
          </a:p>
        </p:txBody>
      </p:sp>
      <p:grpSp>
        <p:nvGrpSpPr>
          <p:cNvPr id="9" name="Group 8"/>
          <p:cNvGrpSpPr/>
          <p:nvPr/>
        </p:nvGrpSpPr>
        <p:grpSpPr>
          <a:xfrm>
            <a:off x="2063552" y="1892831"/>
            <a:ext cx="8452832" cy="4660997"/>
            <a:chOff x="616688" y="1057497"/>
            <a:chExt cx="7634176" cy="4253023"/>
          </a:xfrm>
        </p:grpSpPr>
        <p:sp>
          <p:nvSpPr>
            <p:cNvPr id="4" name="Right Arrow 3"/>
            <p:cNvSpPr/>
            <p:nvPr/>
          </p:nvSpPr>
          <p:spPr>
            <a:xfrm>
              <a:off x="616688" y="1057497"/>
              <a:ext cx="1913860"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Learn</a:t>
              </a:r>
            </a:p>
          </p:txBody>
        </p:sp>
        <p:sp>
          <p:nvSpPr>
            <p:cNvPr id="5" name="Right Arrow 4"/>
            <p:cNvSpPr/>
            <p:nvPr/>
          </p:nvSpPr>
          <p:spPr>
            <a:xfrm>
              <a:off x="1818165" y="1764562"/>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Practice</a:t>
              </a:r>
            </a:p>
          </p:txBody>
        </p:sp>
        <p:sp>
          <p:nvSpPr>
            <p:cNvPr id="6" name="Right Arrow 5"/>
            <p:cNvSpPr/>
            <p:nvPr/>
          </p:nvSpPr>
          <p:spPr>
            <a:xfrm>
              <a:off x="3253561" y="2471627"/>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Verify</a:t>
              </a:r>
            </a:p>
          </p:txBody>
        </p:sp>
        <p:sp>
          <p:nvSpPr>
            <p:cNvPr id="7" name="Right Arrow 6"/>
            <p:cNvSpPr/>
            <p:nvPr/>
          </p:nvSpPr>
          <p:spPr>
            <a:xfrm>
              <a:off x="4688957" y="3181329"/>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dirty="0">
                  <a:solidFill>
                    <a:schemeClr val="bg1"/>
                  </a:solidFill>
                </a:rPr>
                <a:t>Get Certified</a:t>
              </a:r>
            </a:p>
          </p:txBody>
        </p:sp>
        <p:sp>
          <p:nvSpPr>
            <p:cNvPr id="8" name="Right Arrow 7"/>
            <p:cNvSpPr/>
            <p:nvPr/>
          </p:nvSpPr>
          <p:spPr>
            <a:xfrm>
              <a:off x="6113719" y="3896390"/>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b="1" dirty="0">
                  <a:solidFill>
                    <a:schemeClr val="bg1"/>
                  </a:solidFill>
                </a:rPr>
                <a:t>Grow</a:t>
              </a:r>
            </a:p>
          </p:txBody>
        </p:sp>
      </p:grpSp>
    </p:spTree>
    <p:extLst>
      <p:ext uri="{BB962C8B-B14F-4D97-AF65-F5344CB8AC3E}">
        <p14:creationId xmlns:p14="http://schemas.microsoft.com/office/powerpoint/2010/main" val="3223044460"/>
      </p:ext>
    </p:extLst>
  </p:cSld>
  <p:clrMapOvr>
    <a:masterClrMapping/>
  </p:clrMapOvr>
  <mc:AlternateContent xmlns:mc="http://schemas.openxmlformats.org/markup-compatibility/2006" xmlns:p14="http://schemas.microsoft.com/office/powerpoint/2010/main">
    <mc:Choice Requires="p14">
      <p:transition spd="slow" p14:dur="2000" advTm="1792"/>
    </mc:Choice>
    <mc:Fallback xmlns="">
      <p:transition spd="slow" advTm="1792"/>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PT1.png"/>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512622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able 24"/>
          <p:cNvGraphicFramePr>
            <a:graphicFrameLocks noGrp="1"/>
          </p:cNvGraphicFramePr>
          <p:nvPr>
            <p:extLst/>
          </p:nvPr>
        </p:nvGraphicFramePr>
        <p:xfrm>
          <a:off x="2" y="100139"/>
          <a:ext cx="11920703" cy="6515880"/>
        </p:xfrm>
        <a:graphic>
          <a:graphicData uri="http://schemas.openxmlformats.org/drawingml/2006/table">
            <a:tbl>
              <a:tblPr firstRow="1" bandRow="1">
                <a:tableStyleId>{08FB837D-C827-4EFA-A057-4D05807E0F7C}</a:tableStyleId>
              </a:tblPr>
              <a:tblGrid>
                <a:gridCol w="4727179">
                  <a:extLst>
                    <a:ext uri="{9D8B030D-6E8A-4147-A177-3AD203B41FA5}">
                      <a16:colId xmlns:a16="http://schemas.microsoft.com/office/drawing/2014/main" val="20000"/>
                    </a:ext>
                  </a:extLst>
                </a:gridCol>
                <a:gridCol w="7193524">
                  <a:extLst>
                    <a:ext uri="{9D8B030D-6E8A-4147-A177-3AD203B41FA5}">
                      <a16:colId xmlns:a16="http://schemas.microsoft.com/office/drawing/2014/main" val="20001"/>
                    </a:ext>
                  </a:extLst>
                </a:gridCol>
              </a:tblGrid>
              <a:tr h="466307">
                <a:tc>
                  <a:txBody>
                    <a:bodyPr/>
                    <a:lstStyle/>
                    <a:p>
                      <a:pPr algn="ctr"/>
                      <a:r>
                        <a:rPr lang="en-US" sz="2100" dirty="0" smtClean="0"/>
                        <a:t>Free Master Class DSA</a:t>
                      </a:r>
                      <a:endParaRPr lang="en-US" sz="2100" dirty="0"/>
                    </a:p>
                  </a:txBody>
                  <a:tcPr marL="82619" marR="82619" marT="41312" marB="41312"/>
                </a:tc>
                <a:tc>
                  <a:txBody>
                    <a:bodyPr/>
                    <a:lstStyle/>
                    <a:p>
                      <a:pPr algn="ctr"/>
                      <a:r>
                        <a:rPr lang="en-US" sz="2100" dirty="0" smtClean="0"/>
                        <a:t>1</a:t>
                      </a:r>
                      <a:r>
                        <a:rPr lang="en-US" sz="2100" baseline="0" dirty="0" smtClean="0"/>
                        <a:t> Month Internship on DSA</a:t>
                      </a:r>
                      <a:endParaRPr lang="en-US" sz="2100" dirty="0"/>
                    </a:p>
                  </a:txBody>
                  <a:tcPr marL="82619" marR="82619" marT="41312" marB="41312"/>
                </a:tc>
                <a:extLst>
                  <a:ext uri="{0D108BD9-81ED-4DB2-BD59-A6C34878D82A}">
                    <a16:rowId xmlns:a16="http://schemas.microsoft.com/office/drawing/2014/main" val="10000"/>
                  </a:ext>
                </a:extLst>
              </a:tr>
              <a:tr h="743608">
                <a:tc>
                  <a:txBody>
                    <a:bodyPr/>
                    <a:lstStyle/>
                    <a:p>
                      <a:r>
                        <a:rPr lang="en-US" sz="2100" dirty="0" smtClean="0"/>
                        <a:t>Master Class Participation Certificate</a:t>
                      </a:r>
                      <a:endParaRPr lang="en-US" sz="2100" dirty="0"/>
                    </a:p>
                  </a:txBody>
                  <a:tcPr marL="82619" marR="82619" marT="41312" marB="41312"/>
                </a:tc>
                <a:tc>
                  <a:txBody>
                    <a:bodyPr/>
                    <a:lstStyle/>
                    <a:p>
                      <a:r>
                        <a:rPr lang="en-US" sz="2100" dirty="0" smtClean="0"/>
                        <a:t>Internship Completion</a:t>
                      </a:r>
                      <a:r>
                        <a:rPr lang="en-US" sz="2100" baseline="0" dirty="0" smtClean="0"/>
                        <a:t> Certificate</a:t>
                      </a:r>
                      <a:endParaRPr lang="en-US" sz="2100" dirty="0"/>
                    </a:p>
                  </a:txBody>
                  <a:tcPr marL="82619" marR="82619" marT="41312" marB="41312"/>
                </a:tc>
                <a:extLst>
                  <a:ext uri="{0D108BD9-81ED-4DB2-BD59-A6C34878D82A}">
                    <a16:rowId xmlns:a16="http://schemas.microsoft.com/office/drawing/2014/main" val="10001"/>
                  </a:ext>
                </a:extLst>
              </a:tr>
              <a:tr h="743608">
                <a:tc>
                  <a:txBody>
                    <a:bodyPr/>
                    <a:lstStyle/>
                    <a:p>
                      <a:r>
                        <a:rPr lang="en-US" sz="2100" dirty="0" smtClean="0"/>
                        <a:t>Minimum 25 Class should attend YouTube</a:t>
                      </a:r>
                      <a:r>
                        <a:rPr lang="en-US" sz="2100" baseline="0" dirty="0" smtClean="0"/>
                        <a:t> Live</a:t>
                      </a:r>
                      <a:endParaRPr lang="en-US" sz="2100" dirty="0"/>
                    </a:p>
                  </a:txBody>
                  <a:tcPr marL="82619" marR="82619" marT="41312" marB="41312"/>
                </a:tc>
                <a:tc>
                  <a:txBody>
                    <a:bodyPr/>
                    <a:lstStyle/>
                    <a:p>
                      <a:r>
                        <a:rPr lang="en-US" sz="2100" dirty="0" smtClean="0"/>
                        <a:t>Recorded Class</a:t>
                      </a:r>
                      <a:r>
                        <a:rPr lang="en-US" sz="2100" baseline="0" dirty="0" smtClean="0"/>
                        <a:t> Link will be provided. – LMS Portal Access</a:t>
                      </a:r>
                      <a:endParaRPr lang="en-US" sz="2100" dirty="0"/>
                    </a:p>
                  </a:txBody>
                  <a:tcPr marL="82619" marR="82619" marT="41312" marB="41312"/>
                </a:tc>
                <a:extLst>
                  <a:ext uri="{0D108BD9-81ED-4DB2-BD59-A6C34878D82A}">
                    <a16:rowId xmlns:a16="http://schemas.microsoft.com/office/drawing/2014/main" val="10002"/>
                  </a:ext>
                </a:extLst>
              </a:tr>
              <a:tr h="743608">
                <a:tc>
                  <a:txBody>
                    <a:bodyPr/>
                    <a:lstStyle/>
                    <a:p>
                      <a:r>
                        <a:rPr lang="en-US" sz="2100" dirty="0" smtClean="0"/>
                        <a:t>YouTube</a:t>
                      </a:r>
                      <a:r>
                        <a:rPr lang="en-US" sz="2100" baseline="0" dirty="0" smtClean="0"/>
                        <a:t> Live Mandatory</a:t>
                      </a:r>
                      <a:endParaRPr lang="en-US" sz="2100" dirty="0"/>
                    </a:p>
                  </a:txBody>
                  <a:tcPr marL="82619" marR="82619" marT="41312" marB="41312"/>
                </a:tc>
                <a:tc>
                  <a:txBody>
                    <a:bodyPr/>
                    <a:lstStyle/>
                    <a:p>
                      <a:r>
                        <a:rPr lang="en-US" sz="2100" dirty="0" smtClean="0"/>
                        <a:t>Your Choice. You can attend Live</a:t>
                      </a:r>
                      <a:r>
                        <a:rPr lang="en-US" sz="2100" baseline="0" dirty="0" smtClean="0"/>
                        <a:t> or else You can watch Recorded Class in LMS Portal</a:t>
                      </a:r>
                      <a:endParaRPr lang="en-US" sz="2100" dirty="0"/>
                    </a:p>
                  </a:txBody>
                  <a:tcPr marL="82619" marR="82619" marT="41312" marB="41312"/>
                </a:tc>
                <a:extLst>
                  <a:ext uri="{0D108BD9-81ED-4DB2-BD59-A6C34878D82A}">
                    <a16:rowId xmlns:a16="http://schemas.microsoft.com/office/drawing/2014/main" val="10003"/>
                  </a:ext>
                </a:extLst>
              </a:tr>
              <a:tr h="743608">
                <a:tc>
                  <a:txBody>
                    <a:bodyPr/>
                    <a:lstStyle/>
                    <a:p>
                      <a:r>
                        <a:rPr lang="en-US" sz="2100" dirty="0" smtClean="0"/>
                        <a:t>All Projects Demo class</a:t>
                      </a:r>
                      <a:r>
                        <a:rPr lang="en-US" sz="2100" baseline="0" dirty="0" smtClean="0"/>
                        <a:t> in YouTube Live</a:t>
                      </a:r>
                      <a:endParaRPr lang="en-US" sz="2100" dirty="0"/>
                    </a:p>
                  </a:txBody>
                  <a:tcPr marL="82619" marR="82619" marT="41312" marB="41312"/>
                </a:tc>
                <a:tc>
                  <a:txBody>
                    <a:bodyPr/>
                    <a:lstStyle/>
                    <a:p>
                      <a:r>
                        <a:rPr lang="en-US" sz="2100" dirty="0" smtClean="0"/>
                        <a:t>Step by Step Video</a:t>
                      </a:r>
                      <a:r>
                        <a:rPr lang="en-US" sz="2100" baseline="0" dirty="0" smtClean="0"/>
                        <a:t> Explanation Content in LMS Portal</a:t>
                      </a:r>
                      <a:endParaRPr lang="en-US" sz="2100" dirty="0"/>
                    </a:p>
                  </a:txBody>
                  <a:tcPr marL="82619" marR="82619" marT="41312" marB="41312"/>
                </a:tc>
                <a:extLst>
                  <a:ext uri="{0D108BD9-81ED-4DB2-BD59-A6C34878D82A}">
                    <a16:rowId xmlns:a16="http://schemas.microsoft.com/office/drawing/2014/main" val="10004"/>
                  </a:ext>
                </a:extLst>
              </a:tr>
              <a:tr h="466307">
                <a:tc>
                  <a:txBody>
                    <a:bodyPr/>
                    <a:lstStyle/>
                    <a:p>
                      <a:r>
                        <a:rPr lang="en-US" sz="2100" dirty="0" smtClean="0"/>
                        <a:t>Access : 3 Days</a:t>
                      </a:r>
                      <a:endParaRPr lang="en-US" sz="2100" dirty="0"/>
                    </a:p>
                  </a:txBody>
                  <a:tcPr marL="82619" marR="82619" marT="41312" marB="41312"/>
                </a:tc>
                <a:tc>
                  <a:txBody>
                    <a:bodyPr/>
                    <a:lstStyle/>
                    <a:p>
                      <a:r>
                        <a:rPr lang="en-US" sz="2100" dirty="0" smtClean="0"/>
                        <a:t>VIP WhatsApp Group Support</a:t>
                      </a:r>
                      <a:endParaRPr lang="en-US" sz="2100" dirty="0"/>
                    </a:p>
                  </a:txBody>
                  <a:tcPr marL="82619" marR="82619" marT="41312" marB="41312"/>
                </a:tc>
                <a:extLst>
                  <a:ext uri="{0D108BD9-81ED-4DB2-BD59-A6C34878D82A}">
                    <a16:rowId xmlns:a16="http://schemas.microsoft.com/office/drawing/2014/main" val="10005"/>
                  </a:ext>
                </a:extLst>
              </a:tr>
              <a:tr h="466307">
                <a:tc>
                  <a:txBody>
                    <a:bodyPr/>
                    <a:lstStyle/>
                    <a:p>
                      <a:endParaRPr lang="en-US" sz="2100" dirty="0"/>
                    </a:p>
                  </a:txBody>
                  <a:tcPr marL="82619" marR="82619" marT="41312" marB="41312"/>
                </a:tc>
                <a:tc>
                  <a:txBody>
                    <a:bodyPr/>
                    <a:lstStyle/>
                    <a:p>
                      <a:r>
                        <a:rPr lang="en-US" sz="2100" dirty="0" smtClean="0"/>
                        <a:t>You Can Download All PPTs </a:t>
                      </a:r>
                      <a:endParaRPr lang="en-US" sz="2100" dirty="0"/>
                    </a:p>
                  </a:txBody>
                  <a:tcPr marL="82619" marR="82619" marT="41312" marB="41312"/>
                </a:tc>
                <a:extLst>
                  <a:ext uri="{0D108BD9-81ED-4DB2-BD59-A6C34878D82A}">
                    <a16:rowId xmlns:a16="http://schemas.microsoft.com/office/drawing/2014/main" val="10006"/>
                  </a:ext>
                </a:extLst>
              </a:tr>
              <a:tr h="743608">
                <a:tc>
                  <a:txBody>
                    <a:bodyPr/>
                    <a:lstStyle/>
                    <a:p>
                      <a:endParaRPr lang="en-US" sz="2100" dirty="0"/>
                    </a:p>
                  </a:txBody>
                  <a:tcPr marL="82619" marR="82619" marT="41312" marB="41312"/>
                </a:tc>
                <a:tc>
                  <a:txBody>
                    <a:bodyPr/>
                    <a:lstStyle/>
                    <a:p>
                      <a:r>
                        <a:rPr lang="en-US" sz="2100" dirty="0" smtClean="0"/>
                        <a:t>4 Nos of Hackathon Class in Zoom Live. The</a:t>
                      </a:r>
                      <a:r>
                        <a:rPr lang="en-US" sz="2100" baseline="0" dirty="0" smtClean="0"/>
                        <a:t> Recording also will be provided </a:t>
                      </a:r>
                      <a:endParaRPr lang="en-US" sz="2100" dirty="0"/>
                    </a:p>
                  </a:txBody>
                  <a:tcPr marL="82619" marR="82619" marT="41312" marB="41312"/>
                </a:tc>
                <a:extLst>
                  <a:ext uri="{0D108BD9-81ED-4DB2-BD59-A6C34878D82A}">
                    <a16:rowId xmlns:a16="http://schemas.microsoft.com/office/drawing/2014/main" val="10007"/>
                  </a:ext>
                </a:extLst>
              </a:tr>
              <a:tr h="466307">
                <a:tc>
                  <a:txBody>
                    <a:bodyPr/>
                    <a:lstStyle/>
                    <a:p>
                      <a:endParaRPr lang="en-US" sz="2100" dirty="0"/>
                    </a:p>
                  </a:txBody>
                  <a:tcPr marL="82619" marR="82619" marT="41312" marB="41312"/>
                </a:tc>
                <a:tc>
                  <a:txBody>
                    <a:bodyPr/>
                    <a:lstStyle/>
                    <a:p>
                      <a:r>
                        <a:rPr lang="en-US" sz="2100" dirty="0" smtClean="0"/>
                        <a:t>You Can Download All Project Files </a:t>
                      </a:r>
                      <a:endParaRPr lang="en-US" sz="2100" dirty="0"/>
                    </a:p>
                  </a:txBody>
                  <a:tcPr marL="82619" marR="82619" marT="41312" marB="41312"/>
                </a:tc>
                <a:extLst>
                  <a:ext uri="{0D108BD9-81ED-4DB2-BD59-A6C34878D82A}">
                    <a16:rowId xmlns:a16="http://schemas.microsoft.com/office/drawing/2014/main" val="10008"/>
                  </a:ext>
                </a:extLst>
              </a:tr>
              <a:tr h="466307">
                <a:tc>
                  <a:txBody>
                    <a:bodyPr/>
                    <a:lstStyle/>
                    <a:p>
                      <a:endParaRPr lang="en-US" sz="2100" dirty="0"/>
                    </a:p>
                  </a:txBody>
                  <a:tcPr marL="82619" marR="82619" marT="41312" marB="41312"/>
                </a:tc>
                <a:tc>
                  <a:txBody>
                    <a:bodyPr/>
                    <a:lstStyle/>
                    <a:p>
                      <a:r>
                        <a:rPr lang="en-US" sz="2100" dirty="0" smtClean="0"/>
                        <a:t>Mentor</a:t>
                      </a:r>
                      <a:r>
                        <a:rPr lang="en-US" sz="2100" baseline="0" dirty="0" smtClean="0"/>
                        <a:t> will guide you to finish 10 Projects </a:t>
                      </a:r>
                      <a:endParaRPr lang="en-US" sz="2100" dirty="0"/>
                    </a:p>
                  </a:txBody>
                  <a:tcPr marL="82619" marR="82619" marT="41312" marB="41312"/>
                </a:tc>
                <a:extLst>
                  <a:ext uri="{0D108BD9-81ED-4DB2-BD59-A6C34878D82A}">
                    <a16:rowId xmlns:a16="http://schemas.microsoft.com/office/drawing/2014/main" val="10009"/>
                  </a:ext>
                </a:extLst>
              </a:tr>
              <a:tr h="466307">
                <a:tc>
                  <a:txBody>
                    <a:bodyPr/>
                    <a:lstStyle/>
                    <a:p>
                      <a:endParaRPr lang="en-US" sz="2100" dirty="0"/>
                    </a:p>
                  </a:txBody>
                  <a:tcPr marL="82619" marR="82619" marT="41312" marB="41312"/>
                </a:tc>
                <a:tc>
                  <a:txBody>
                    <a:bodyPr/>
                    <a:lstStyle/>
                    <a:p>
                      <a:r>
                        <a:rPr lang="en-US" sz="2100" dirty="0" smtClean="0"/>
                        <a:t>Access : 60 Days</a:t>
                      </a:r>
                      <a:endParaRPr lang="en-US" sz="2100" dirty="0"/>
                    </a:p>
                  </a:txBody>
                  <a:tcPr marL="82619" marR="82619" marT="41312" marB="41312"/>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187661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2138" y="1742801"/>
            <a:ext cx="11286559" cy="3372400"/>
          </a:xfrm>
        </p:spPr>
        <p:txBody>
          <a:bodyPr/>
          <a:lstStyle/>
          <a:p>
            <a:r>
              <a:rPr lang="en-US" sz="6000" u="sng" dirty="0"/>
              <a:t>Pantech</a:t>
            </a:r>
            <a:r>
              <a:rPr lang="en-US" sz="6000" dirty="0"/>
              <a:t> will make you to </a:t>
            </a:r>
            <a:r>
              <a:rPr lang="en-US" sz="6000" u="sng" dirty="0">
                <a:solidFill>
                  <a:srgbClr val="FF0000"/>
                </a:solidFill>
              </a:rPr>
              <a:t>Create 10 Projects</a:t>
            </a:r>
            <a:r>
              <a:rPr lang="en-US" sz="6000" dirty="0"/>
              <a:t> in Data Science &amp; Analytics in </a:t>
            </a:r>
            <a:r>
              <a:rPr lang="en-US" sz="6000" u="sng" dirty="0">
                <a:solidFill>
                  <a:srgbClr val="FF0000"/>
                </a:solidFill>
              </a:rPr>
              <a:t>30 Days</a:t>
            </a:r>
          </a:p>
        </p:txBody>
      </p:sp>
      <p:sp>
        <p:nvSpPr>
          <p:cNvPr id="5" name="TextBox 4"/>
          <p:cNvSpPr txBox="1"/>
          <p:nvPr/>
        </p:nvSpPr>
        <p:spPr>
          <a:xfrm>
            <a:off x="602138" y="1274356"/>
            <a:ext cx="5473742" cy="473207"/>
          </a:xfrm>
          <a:prstGeom prst="rect">
            <a:avLst/>
          </a:prstGeom>
          <a:noFill/>
        </p:spPr>
        <p:txBody>
          <a:bodyPr wrap="none" lIns="82613" tIns="41307" rIns="82613" bIns="41307" rtlCol="0">
            <a:spAutoFit/>
          </a:bodyPr>
          <a:lstStyle/>
          <a:p>
            <a:r>
              <a:rPr lang="en-US" sz="2533" b="1" dirty="0"/>
              <a:t>Objective of this 30 Days Master Class</a:t>
            </a:r>
          </a:p>
        </p:txBody>
      </p:sp>
    </p:spTree>
    <p:extLst>
      <p:ext uri="{BB962C8B-B14F-4D97-AF65-F5344CB8AC3E}">
        <p14:creationId xmlns:p14="http://schemas.microsoft.com/office/powerpoint/2010/main" val="18051300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740701"/>
            <a:ext cx="9010272" cy="960107"/>
          </a:xfrm>
        </p:spPr>
        <p:txBody>
          <a:bodyPr/>
          <a:lstStyle/>
          <a:p>
            <a:r>
              <a:rPr lang="en-US" dirty="0" smtClean="0"/>
              <a:t>1 Month Internship in Data Science</a:t>
            </a:r>
            <a:endParaRPr lang="en-US" dirty="0"/>
          </a:p>
        </p:txBody>
      </p:sp>
      <p:sp>
        <p:nvSpPr>
          <p:cNvPr id="3" name="Text Placeholder 2"/>
          <p:cNvSpPr>
            <a:spLocks noGrp="1"/>
          </p:cNvSpPr>
          <p:nvPr>
            <p:ph type="body" idx="1"/>
          </p:nvPr>
        </p:nvSpPr>
        <p:spPr>
          <a:xfrm>
            <a:off x="143341" y="1796819"/>
            <a:ext cx="11023161" cy="4616704"/>
          </a:xfrm>
        </p:spPr>
        <p:txBody>
          <a:bodyPr/>
          <a:lstStyle/>
          <a:p>
            <a:r>
              <a:rPr lang="en-US" sz="2933" dirty="0">
                <a:solidFill>
                  <a:schemeClr val="tx1"/>
                </a:solidFill>
              </a:rPr>
              <a:t>INTERNSHIP E-Certificate(30Days Internship on Data Science Engineering)</a:t>
            </a:r>
          </a:p>
          <a:p>
            <a:r>
              <a:rPr lang="en-US" sz="2933" dirty="0">
                <a:solidFill>
                  <a:schemeClr val="tx1"/>
                </a:solidFill>
              </a:rPr>
              <a:t>Highly organized Video content</a:t>
            </a:r>
          </a:p>
          <a:p>
            <a:r>
              <a:rPr lang="en-US" sz="2933" dirty="0">
                <a:solidFill>
                  <a:schemeClr val="tx1"/>
                </a:solidFill>
              </a:rPr>
              <a:t>Download All Files</a:t>
            </a:r>
          </a:p>
          <a:p>
            <a:r>
              <a:rPr lang="en-US" sz="2933" dirty="0">
                <a:solidFill>
                  <a:schemeClr val="tx1"/>
                </a:solidFill>
              </a:rPr>
              <a:t>Download PPTs</a:t>
            </a:r>
          </a:p>
          <a:p>
            <a:r>
              <a:rPr lang="en-US" sz="2933" dirty="0">
                <a:solidFill>
                  <a:schemeClr val="tx1"/>
                </a:solidFill>
              </a:rPr>
              <a:t>Assignments</a:t>
            </a:r>
          </a:p>
          <a:p>
            <a:r>
              <a:rPr lang="en-US" sz="2933" dirty="0">
                <a:solidFill>
                  <a:schemeClr val="tx1"/>
                </a:solidFill>
              </a:rPr>
              <a:t>Flexible Time. </a:t>
            </a:r>
          </a:p>
          <a:p>
            <a:r>
              <a:rPr lang="en-US" sz="2933" dirty="0">
                <a:solidFill>
                  <a:schemeClr val="tx1"/>
                </a:solidFill>
              </a:rPr>
              <a:t>Access Period: 60Days from the date of payment</a:t>
            </a:r>
          </a:p>
        </p:txBody>
      </p:sp>
    </p:spTree>
    <p:extLst>
      <p:ext uri="{BB962C8B-B14F-4D97-AF65-F5344CB8AC3E}">
        <p14:creationId xmlns:p14="http://schemas.microsoft.com/office/powerpoint/2010/main" val="731221941"/>
      </p:ext>
    </p:extLst>
  </p:cSld>
  <p:clrMapOvr>
    <a:masterClrMapping/>
  </p:clrMapOvr>
  <mc:AlternateContent xmlns:mc="http://schemas.openxmlformats.org/markup-compatibility/2006" xmlns:p14="http://schemas.microsoft.com/office/powerpoint/2010/main">
    <mc:Choice Requires="p14">
      <p:transition spd="slow" p14:dur="2000" advTm="1793"/>
    </mc:Choice>
    <mc:Fallback xmlns="">
      <p:transition spd="slow" advTm="1793"/>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669" y="922199"/>
            <a:ext cx="7579583" cy="758796"/>
          </a:xfrm>
        </p:spPr>
        <p:txBody>
          <a:bodyPr/>
          <a:lstStyle/>
          <a:p>
            <a:r>
              <a:rPr lang="en-US" sz="4933" dirty="0"/>
              <a:t>What You Will Get???</a:t>
            </a:r>
          </a:p>
        </p:txBody>
      </p:sp>
      <p:sp>
        <p:nvSpPr>
          <p:cNvPr id="3" name="Text Placeholder 2"/>
          <p:cNvSpPr>
            <a:spLocks noGrp="1"/>
          </p:cNvSpPr>
          <p:nvPr>
            <p:ph type="body" idx="1"/>
          </p:nvPr>
        </p:nvSpPr>
        <p:spPr>
          <a:xfrm>
            <a:off x="42191" y="1436611"/>
            <a:ext cx="6960791" cy="686716"/>
          </a:xfrm>
        </p:spPr>
        <p:txBody>
          <a:bodyPr/>
          <a:lstStyle/>
          <a:p>
            <a:pPr>
              <a:buFont typeface="Arial" panose="020B0604020202020204" pitchFamily="34" charset="0"/>
              <a:buChar char="•"/>
            </a:pPr>
            <a:r>
              <a:rPr lang="en-US" sz="2133" b="1" dirty="0">
                <a:solidFill>
                  <a:srgbClr val="C00000"/>
                </a:solidFill>
                <a:latin typeface="+mj-lt"/>
              </a:rPr>
              <a:t>30 Days Learning Activity</a:t>
            </a:r>
          </a:p>
          <a:p>
            <a:pPr>
              <a:buFont typeface="Arial" panose="020B0604020202020204" pitchFamily="34" charset="0"/>
              <a:buChar char="•"/>
            </a:pPr>
            <a:r>
              <a:rPr lang="en-US" sz="2133" b="1" dirty="0">
                <a:solidFill>
                  <a:srgbClr val="C00000"/>
                </a:solidFill>
                <a:latin typeface="+mj-lt"/>
              </a:rPr>
              <a:t>Data Science Core Concepts</a:t>
            </a:r>
          </a:p>
          <a:p>
            <a:pPr>
              <a:buFont typeface="Arial" panose="020B0604020202020204" pitchFamily="34" charset="0"/>
              <a:buChar char="•"/>
            </a:pPr>
            <a:r>
              <a:rPr lang="en-US" sz="2133" b="1" dirty="0">
                <a:solidFill>
                  <a:srgbClr val="C00000"/>
                </a:solidFill>
                <a:latin typeface="+mj-lt"/>
              </a:rPr>
              <a:t>10 + Projects</a:t>
            </a:r>
          </a:p>
          <a:p>
            <a:pPr marL="395833" indent="-258152">
              <a:buFont typeface="Arial" panose="020B0604020202020204" pitchFamily="34" charset="0"/>
              <a:buChar char="•"/>
            </a:pPr>
            <a:endParaRPr lang="en-US" sz="2133" b="1" dirty="0">
              <a:solidFill>
                <a:srgbClr val="C00000"/>
              </a:solidFill>
              <a:latin typeface="+mj-lt"/>
            </a:endParaRPr>
          </a:p>
        </p:txBody>
      </p:sp>
      <p:grpSp>
        <p:nvGrpSpPr>
          <p:cNvPr id="8" name="Group 7"/>
          <p:cNvGrpSpPr/>
          <p:nvPr/>
        </p:nvGrpSpPr>
        <p:grpSpPr>
          <a:xfrm>
            <a:off x="6532983" y="766570"/>
            <a:ext cx="2431244" cy="1305452"/>
            <a:chOff x="5241107" y="-2381"/>
            <a:chExt cx="2690830" cy="1444761"/>
          </a:xfrm>
        </p:grpSpPr>
        <p:grpSp>
          <p:nvGrpSpPr>
            <p:cNvPr id="4" name="Google Shape;859;p31"/>
            <p:cNvGrpSpPr/>
            <p:nvPr/>
          </p:nvGrpSpPr>
          <p:grpSpPr>
            <a:xfrm rot="474658">
              <a:off x="5241107" y="-2381"/>
              <a:ext cx="2683665" cy="1444761"/>
              <a:chOff x="4345425" y="2175475"/>
              <a:chExt cx="800750" cy="176025"/>
            </a:xfrm>
          </p:grpSpPr>
          <p:sp>
            <p:nvSpPr>
              <p:cNvPr id="5"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6"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7" name="Google Shape;871;p31"/>
            <p:cNvSpPr txBox="1">
              <a:spLocks/>
            </p:cNvSpPr>
            <p:nvPr/>
          </p:nvSpPr>
          <p:spPr>
            <a:xfrm>
              <a:off x="5425737" y="386344"/>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Complete Project Files</a:t>
              </a:r>
            </a:p>
          </p:txBody>
        </p:sp>
      </p:grpSp>
      <p:grpSp>
        <p:nvGrpSpPr>
          <p:cNvPr id="9" name="Group 8"/>
          <p:cNvGrpSpPr/>
          <p:nvPr/>
        </p:nvGrpSpPr>
        <p:grpSpPr>
          <a:xfrm>
            <a:off x="7296040" y="1944554"/>
            <a:ext cx="2424771" cy="1305452"/>
            <a:chOff x="5241107" y="-2381"/>
            <a:chExt cx="2683665" cy="1444761"/>
          </a:xfrm>
        </p:grpSpPr>
        <p:grpSp>
          <p:nvGrpSpPr>
            <p:cNvPr id="10" name="Google Shape;859;p31"/>
            <p:cNvGrpSpPr/>
            <p:nvPr/>
          </p:nvGrpSpPr>
          <p:grpSpPr>
            <a:xfrm rot="474658">
              <a:off x="5241107" y="-2381"/>
              <a:ext cx="2683665" cy="1444761"/>
              <a:chOff x="4345425" y="2175475"/>
              <a:chExt cx="800750" cy="176025"/>
            </a:xfrm>
          </p:grpSpPr>
          <p:sp>
            <p:nvSpPr>
              <p:cNvPr id="12"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3"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1" name="Google Shape;871;p31"/>
            <p:cNvSpPr txBox="1">
              <a:spLocks/>
            </p:cNvSpPr>
            <p:nvPr/>
          </p:nvSpPr>
          <p:spPr>
            <a:xfrm>
              <a:off x="5299666" y="408089"/>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Project PPT</a:t>
              </a:r>
            </a:p>
          </p:txBody>
        </p:sp>
      </p:grpSp>
      <p:grpSp>
        <p:nvGrpSpPr>
          <p:cNvPr id="14" name="Group 13"/>
          <p:cNvGrpSpPr/>
          <p:nvPr/>
        </p:nvGrpSpPr>
        <p:grpSpPr>
          <a:xfrm>
            <a:off x="7527067" y="3078320"/>
            <a:ext cx="3573789" cy="1427361"/>
            <a:chOff x="5004003" y="-41614"/>
            <a:chExt cx="3955366" cy="1579680"/>
          </a:xfrm>
        </p:grpSpPr>
        <p:grpSp>
          <p:nvGrpSpPr>
            <p:cNvPr id="15" name="Google Shape;859;p31"/>
            <p:cNvGrpSpPr/>
            <p:nvPr/>
          </p:nvGrpSpPr>
          <p:grpSpPr>
            <a:xfrm rot="474658">
              <a:off x="5004003" y="-41614"/>
              <a:ext cx="3592984" cy="1579680"/>
              <a:chOff x="4275220" y="2167013"/>
              <a:chExt cx="1072072" cy="192463"/>
            </a:xfrm>
          </p:grpSpPr>
          <p:sp>
            <p:nvSpPr>
              <p:cNvPr id="17" name="Google Shape;860;p31"/>
              <p:cNvSpPr/>
              <p:nvPr/>
            </p:nvSpPr>
            <p:spPr>
              <a:xfrm>
                <a:off x="4361285" y="2203201"/>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8" name="Google Shape;861;p31"/>
              <p:cNvSpPr/>
              <p:nvPr/>
            </p:nvSpPr>
            <p:spPr>
              <a:xfrm>
                <a:off x="4275220" y="2167013"/>
                <a:ext cx="1072072"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6" name="Google Shape;871;p31"/>
            <p:cNvSpPr txBox="1">
              <a:spLocks/>
            </p:cNvSpPr>
            <p:nvPr/>
          </p:nvSpPr>
          <p:spPr>
            <a:xfrm>
              <a:off x="5198090" y="277520"/>
              <a:ext cx="3761279"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Video Class Access for 2 Months</a:t>
              </a:r>
            </a:p>
          </p:txBody>
        </p:sp>
      </p:grpSp>
      <p:grpSp>
        <p:nvGrpSpPr>
          <p:cNvPr id="19" name="Google Shape;1488;p43"/>
          <p:cNvGrpSpPr/>
          <p:nvPr/>
        </p:nvGrpSpPr>
        <p:grpSpPr>
          <a:xfrm>
            <a:off x="7341153" y="4987896"/>
            <a:ext cx="3461947" cy="982424"/>
            <a:chOff x="6554696" y="509501"/>
            <a:chExt cx="711709" cy="802366"/>
          </a:xfrm>
        </p:grpSpPr>
        <p:sp>
          <p:nvSpPr>
            <p:cNvPr id="20" name="Google Shape;1489;p43"/>
            <p:cNvSpPr/>
            <p:nvPr/>
          </p:nvSpPr>
          <p:spPr>
            <a:xfrm>
              <a:off x="6554696" y="532636"/>
              <a:ext cx="696978" cy="779231"/>
            </a:xfrm>
            <a:custGeom>
              <a:avLst/>
              <a:gdLst/>
              <a:ahLst/>
              <a:cxnLst/>
              <a:rect l="l" t="t" r="r" b="b"/>
              <a:pathLst>
                <a:path w="20913" h="23381" extrusionOk="0">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3"/>
            </a:solidFill>
            <a:ln>
              <a:noFill/>
            </a:ln>
          </p:spPr>
          <p:txBody>
            <a:bodyPr spcFirstLastPara="1" wrap="square" lIns="121900" tIns="121900" rIns="121900" bIns="121900" anchor="ctr" anchorCtr="0">
              <a:noAutofit/>
            </a:bodyPr>
            <a:lstStyle/>
            <a:p>
              <a:pPr algn="ctr"/>
              <a:r>
                <a:rPr lang="en-US" sz="1867" dirty="0"/>
                <a:t>Get chance to Enroll 1-Month Internship on demand</a:t>
              </a:r>
              <a:endParaRPr sz="1867" dirty="0"/>
            </a:p>
          </p:txBody>
        </p:sp>
        <p:sp>
          <p:nvSpPr>
            <p:cNvPr id="21" name="Google Shape;1490;p43"/>
            <p:cNvSpPr/>
            <p:nvPr/>
          </p:nvSpPr>
          <p:spPr>
            <a:xfrm>
              <a:off x="6554696" y="509501"/>
              <a:ext cx="711709" cy="793261"/>
            </a:xfrm>
            <a:custGeom>
              <a:avLst/>
              <a:gdLst/>
              <a:ahLst/>
              <a:cxnLst/>
              <a:rect l="l" t="t" r="r" b="b"/>
              <a:pathLst>
                <a:path w="21355" h="23802" extrusionOk="0">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spcFirstLastPara="1" wrap="square" lIns="121900" tIns="121900" rIns="121900" bIns="121900" anchor="ctr" anchorCtr="0">
              <a:noAutofit/>
            </a:bodyPr>
            <a:lstStyle/>
            <a:p>
              <a:endParaRPr sz="2400" dirty="0"/>
            </a:p>
          </p:txBody>
        </p:sp>
      </p:grpSp>
      <p:sp>
        <p:nvSpPr>
          <p:cNvPr id="22" name="Rectangle 21"/>
          <p:cNvSpPr/>
          <p:nvPr/>
        </p:nvSpPr>
        <p:spPr>
          <a:xfrm>
            <a:off x="896206" y="2598803"/>
            <a:ext cx="6786511" cy="3284297"/>
          </a:xfrm>
          <a:prstGeom prst="rect">
            <a:avLst/>
          </a:prstGeom>
        </p:spPr>
        <p:txBody>
          <a:bodyPr wrap="square" lIns="82613" tIns="41307" rIns="82613" bIns="41307">
            <a:spAutoFit/>
          </a:bodyPr>
          <a:lstStyle/>
          <a:p>
            <a:pPr marL="309783" indent="-309783">
              <a:buFont typeface="+mj-lt"/>
              <a:buAutoNum type="arabicPeriod"/>
            </a:pPr>
            <a:r>
              <a:rPr lang="en-US" sz="1600" dirty="0"/>
              <a:t>Spatial Data Science For  Covid-19 Disease Prediction     </a:t>
            </a:r>
          </a:p>
          <a:p>
            <a:pPr marL="309783" indent="-309783">
              <a:buFont typeface="+mj-lt"/>
              <a:buAutoNum type="arabicPeriod"/>
            </a:pPr>
            <a:r>
              <a:rPr lang="en-US" sz="1600" dirty="0"/>
              <a:t>Parkinson’s Disease Prediction-</a:t>
            </a:r>
            <a:r>
              <a:rPr lang="en-US" sz="1600" dirty="0"/>
              <a:t>XGBoost</a:t>
            </a:r>
            <a:r>
              <a:rPr lang="en-US" sz="1600" dirty="0"/>
              <a:t> Classifier</a:t>
            </a:r>
          </a:p>
          <a:p>
            <a:pPr marL="309783" indent="-309783">
              <a:buFont typeface="+mj-lt"/>
              <a:buAutoNum type="arabicPeriod"/>
            </a:pPr>
            <a:r>
              <a:rPr lang="en-US" sz="1600" dirty="0"/>
              <a:t>House Price Prediction-Random Forest Regression</a:t>
            </a:r>
          </a:p>
          <a:p>
            <a:pPr marL="309783" indent="-309783">
              <a:buFont typeface="+mj-lt"/>
              <a:buAutoNum type="arabicPeriod"/>
            </a:pPr>
            <a:r>
              <a:rPr lang="en-US" sz="1600" dirty="0"/>
              <a:t>Customer Segmentation Using ML-K-Means Clustering</a:t>
            </a:r>
          </a:p>
          <a:p>
            <a:pPr marL="309783" indent="-309783">
              <a:buFont typeface="+mj-lt"/>
              <a:buAutoNum type="arabicPeriod"/>
            </a:pPr>
            <a:r>
              <a:rPr lang="en-US" sz="1600" dirty="0"/>
              <a:t>Home Loan Prediction-Decision Tree Classifier</a:t>
            </a:r>
          </a:p>
          <a:p>
            <a:pPr marL="309783" indent="-309783">
              <a:buFont typeface="+mj-lt"/>
              <a:buAutoNum type="arabicPeriod"/>
            </a:pPr>
            <a:r>
              <a:rPr lang="en-US" sz="1600" dirty="0"/>
              <a:t>Spam Classification-NLP</a:t>
            </a:r>
          </a:p>
          <a:p>
            <a:pPr marL="309783" indent="-309783">
              <a:buFont typeface="+mj-lt"/>
              <a:buAutoNum type="arabicPeriod"/>
            </a:pPr>
            <a:r>
              <a:rPr lang="en-US" sz="1600" dirty="0"/>
              <a:t>Hand Written Digit Recognition Using Python-CNN</a:t>
            </a:r>
          </a:p>
          <a:p>
            <a:pPr marL="309783" indent="-309783">
              <a:buFont typeface="+mj-lt"/>
              <a:buAutoNum type="arabicPeriod"/>
            </a:pPr>
            <a:r>
              <a:rPr lang="en-US" sz="1600" dirty="0"/>
              <a:t>Churn Prediction-Deep Learning</a:t>
            </a:r>
          </a:p>
          <a:p>
            <a:pPr marL="309783" indent="-309783">
              <a:buFont typeface="+mj-lt"/>
              <a:buAutoNum type="arabicPeriod"/>
            </a:pPr>
            <a:r>
              <a:rPr lang="en-US" sz="1600" dirty="0"/>
              <a:t>Crop Yield Prediction</a:t>
            </a:r>
          </a:p>
          <a:p>
            <a:pPr marL="309783" indent="-309783">
              <a:buFont typeface="+mj-lt"/>
              <a:buAutoNum type="arabicPeriod"/>
            </a:pPr>
            <a:r>
              <a:rPr lang="en-US" sz="1600" dirty="0"/>
              <a:t>Ground water level prediction</a:t>
            </a:r>
          </a:p>
          <a:p>
            <a:pPr marL="309783" indent="-309783">
              <a:buFont typeface="Arial" panose="020B0604020202020204" pitchFamily="34" charset="0"/>
              <a:buChar char="•"/>
            </a:pPr>
            <a:endParaRPr lang="en-US" sz="2400" b="1" dirty="0"/>
          </a:p>
          <a:p>
            <a:pPr marL="309783" indent="-309783">
              <a:buFont typeface="Arial" panose="020B0604020202020204" pitchFamily="34" charset="0"/>
              <a:buChar char="•"/>
            </a:pPr>
            <a:endParaRPr lang="en-US" sz="2400" dirty="0"/>
          </a:p>
        </p:txBody>
      </p:sp>
    </p:spTree>
    <p:extLst>
      <p:ext uri="{BB962C8B-B14F-4D97-AF65-F5344CB8AC3E}">
        <p14:creationId xmlns:p14="http://schemas.microsoft.com/office/powerpoint/2010/main" val="3266823460"/>
      </p:ext>
    </p:extLst>
  </p:cSld>
  <p:clrMapOvr>
    <a:masterClrMapping/>
  </p:clrMapOvr>
  <mc:AlternateContent xmlns:mc="http://schemas.openxmlformats.org/markup-compatibility/2006" xmlns:p14="http://schemas.microsoft.com/office/powerpoint/2010/main">
    <mc:Choice Requires="p14">
      <p:transition spd="slow" p14:dur="2000" advTm="3565"/>
    </mc:Choice>
    <mc:Fallback xmlns="">
      <p:transition spd="slow" advTm="3565"/>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How to join in 1 month Internship</a:t>
            </a:r>
          </a:p>
        </p:txBody>
      </p:sp>
      <p:sp>
        <p:nvSpPr>
          <p:cNvPr id="3" name="Text Placeholder 2"/>
          <p:cNvSpPr>
            <a:spLocks noGrp="1"/>
          </p:cNvSpPr>
          <p:nvPr>
            <p:ph type="body" idx="1"/>
          </p:nvPr>
        </p:nvSpPr>
        <p:spPr>
          <a:xfrm>
            <a:off x="1746255" y="1312917"/>
            <a:ext cx="9274244" cy="4555200"/>
          </a:xfrm>
        </p:spPr>
        <p:txBody>
          <a:bodyPr/>
          <a:lstStyle/>
          <a:p>
            <a:pPr marL="137682" indent="0">
              <a:buNone/>
            </a:pPr>
            <a:r>
              <a:rPr lang="en-US" sz="1867" dirty="0"/>
              <a:t>https://www.pantechelearning.com/pymc-internship/</a:t>
            </a:r>
          </a:p>
        </p:txBody>
      </p:sp>
      <p:sp>
        <p:nvSpPr>
          <p:cNvPr id="8" name="Rounded Rectangle 7"/>
          <p:cNvSpPr/>
          <p:nvPr/>
        </p:nvSpPr>
        <p:spPr>
          <a:xfrm>
            <a:off x="3850875" y="5821172"/>
            <a:ext cx="4082679" cy="773185"/>
          </a:xfrm>
          <a:prstGeom prst="roundRect">
            <a:avLst/>
          </a:prstGeom>
        </p:spPr>
        <p:style>
          <a:lnRef idx="2">
            <a:schemeClr val="accent6"/>
          </a:lnRef>
          <a:fillRef idx="1">
            <a:schemeClr val="lt1"/>
          </a:fillRef>
          <a:effectRef idx="0">
            <a:schemeClr val="accent6"/>
          </a:effectRef>
          <a:fontRef idx="minor">
            <a:schemeClr val="dk1"/>
          </a:fontRef>
        </p:style>
        <p:txBody>
          <a:bodyPr lIns="82613" tIns="41307" rIns="82613" bIns="41307" rtlCol="0" anchor="ctr"/>
          <a:lstStyle/>
          <a:p>
            <a:pPr algn="ctr"/>
            <a:r>
              <a:rPr lang="en-US" sz="2133" dirty="0"/>
              <a:t>Coupon Code: </a:t>
            </a:r>
            <a:r>
              <a:rPr lang="en-US" sz="2133" b="1" dirty="0">
                <a:solidFill>
                  <a:srgbClr val="FF0000"/>
                </a:solidFill>
              </a:rPr>
              <a:t>PYMC</a:t>
            </a:r>
            <a:endParaRPr lang="en-IN" sz="2133" b="1"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256" y="1952252"/>
            <a:ext cx="7998373" cy="3229584"/>
          </a:xfrm>
          <a:prstGeom prst="rect">
            <a:avLst/>
          </a:prstGeom>
        </p:spPr>
      </p:pic>
    </p:spTree>
    <p:extLst>
      <p:ext uri="{BB962C8B-B14F-4D97-AF65-F5344CB8AC3E}">
        <p14:creationId xmlns:p14="http://schemas.microsoft.com/office/powerpoint/2010/main" val="2149077609"/>
      </p:ext>
    </p:extLst>
  </p:cSld>
  <p:clrMapOvr>
    <a:masterClrMapping/>
  </p:clrMapOvr>
  <mc:AlternateContent xmlns:mc="http://schemas.openxmlformats.org/markup-compatibility/2006" xmlns:p14="http://schemas.microsoft.com/office/powerpoint/2010/main">
    <mc:Choice Requires="p14">
      <p:transition spd="slow" p14:dur="2000" advTm="1765"/>
    </mc:Choice>
    <mc:Fallback xmlns="">
      <p:transition spd="slow" advTm="1765"/>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Chatbots</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Customer service and experience are the most important thing for any company.</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It can help the companies improve their products and also keep the customers satisfied.</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But interacting with every customer manually and resolving the problem can be a tedious task.</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Chatbots</a:t>
            </a:r>
            <a:r>
              <a:rPr lang="en-US" sz="2000" dirty="0" smtClean="0">
                <a:latin typeface="Times New Roman" panose="02020603050405020304" pitchFamily="18" charset="0"/>
                <a:cs typeface="Times New Roman" panose="02020603050405020304" pitchFamily="18" charset="0"/>
              </a:rPr>
              <a:t> help the companies in achieving the goal of smooth customer experience.</a:t>
            </a:r>
          </a:p>
          <a:p>
            <a:pPr marL="0" indent="0">
              <a:buNone/>
            </a:pPr>
            <a:endParaRPr lang="en-US"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10620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Chatbots</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3213" y="2557463"/>
            <a:ext cx="2105574" cy="3317875"/>
          </a:xfrm>
        </p:spPr>
      </p:pic>
    </p:spTree>
    <p:extLst>
      <p:ext uri="{BB962C8B-B14F-4D97-AF65-F5344CB8AC3E}">
        <p14:creationId xmlns:p14="http://schemas.microsoft.com/office/powerpoint/2010/main" val="42869515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Chatbots</a:t>
            </a:r>
            <a:endParaRPr lang="en-IN" dirty="0"/>
          </a:p>
        </p:txBody>
      </p:sp>
      <p:sp>
        <p:nvSpPr>
          <p:cNvPr id="3" name="Content Placeholder 2"/>
          <p:cNvSpPr>
            <a:spLocks noGrp="1"/>
          </p:cNvSpPr>
          <p:nvPr>
            <p:ph idx="1"/>
          </p:nvPr>
        </p:nvSpPr>
        <p:spPr/>
        <p:txBody>
          <a:bodyPr>
            <a:normAutofit fontScale="85000" lnSpcReduction="10000"/>
          </a:bodyPr>
          <a:lstStyle/>
          <a:p>
            <a:pPr algn="just">
              <a:lnSpc>
                <a:spcPct val="16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Today , many companies use </a:t>
            </a:r>
            <a:r>
              <a:rPr lang="en-US" sz="2000" dirty="0" smtClean="0">
                <a:latin typeface="Times New Roman" panose="02020603050405020304" pitchFamily="18" charset="0"/>
                <a:cs typeface="Times New Roman" panose="02020603050405020304" pitchFamily="18" charset="0"/>
              </a:rPr>
              <a:t>chatbots</a:t>
            </a:r>
            <a:r>
              <a:rPr lang="en-US" sz="2000" dirty="0" smtClean="0">
                <a:latin typeface="Times New Roman" panose="02020603050405020304" pitchFamily="18" charset="0"/>
                <a:cs typeface="Times New Roman" panose="02020603050405020304" pitchFamily="18" charset="0"/>
              </a:rPr>
              <a:t> for their apps and websites , which solves the basic queries of a customer.</a:t>
            </a:r>
          </a:p>
          <a:p>
            <a:pPr algn="just">
              <a:lnSpc>
                <a:spcPct val="16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It not only makes the process easier for the companies but also saves customers from the frustration of waiting to interact with customer call assistance.</a:t>
            </a:r>
          </a:p>
          <a:p>
            <a:pPr algn="just">
              <a:lnSpc>
                <a:spcPct val="16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Additionally , it can reduce the cost of  reducing the call center representatives for the company.</a:t>
            </a:r>
          </a:p>
          <a:p>
            <a:pPr algn="just">
              <a:lnSpc>
                <a:spcPct val="16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Initially , </a:t>
            </a:r>
            <a:r>
              <a:rPr lang="en-US" sz="2000" dirty="0" smtClean="0">
                <a:latin typeface="Times New Roman" panose="02020603050405020304" pitchFamily="18" charset="0"/>
                <a:cs typeface="Times New Roman" panose="02020603050405020304" pitchFamily="18" charset="0"/>
              </a:rPr>
              <a:t>chatbots</a:t>
            </a:r>
            <a:r>
              <a:rPr lang="en-US" sz="2000" dirty="0" smtClean="0">
                <a:latin typeface="Times New Roman" panose="02020603050405020304" pitchFamily="18" charset="0"/>
                <a:cs typeface="Times New Roman" panose="02020603050405020304" pitchFamily="18" charset="0"/>
              </a:rPr>
              <a:t> were only used as a tool that solved customer’s queries , but today they have evolved into a personal companion.</a:t>
            </a:r>
          </a:p>
          <a:p>
            <a:pPr algn="just">
              <a:lnSpc>
                <a:spcPct val="16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From recommending products to getting feedback from customers , </a:t>
            </a:r>
            <a:r>
              <a:rPr lang="en-US" sz="2000" dirty="0" smtClean="0">
                <a:latin typeface="Times New Roman" panose="02020603050405020304" pitchFamily="18" charset="0"/>
                <a:cs typeface="Times New Roman" panose="02020603050405020304" pitchFamily="18" charset="0"/>
              </a:rPr>
              <a:t>chatbots</a:t>
            </a:r>
            <a:r>
              <a:rPr lang="en-US" sz="2000" dirty="0" smtClean="0">
                <a:latin typeface="Times New Roman" panose="02020603050405020304" pitchFamily="18" charset="0"/>
                <a:cs typeface="Times New Roman" panose="02020603050405020304" pitchFamily="18" charset="0"/>
              </a:rPr>
              <a:t> can do everything.</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10589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Chatbots</a:t>
            </a:r>
            <a:endParaRPr lang="en-IN" dirty="0"/>
          </a:p>
        </p:txBody>
      </p:sp>
      <p:sp>
        <p:nvSpPr>
          <p:cNvPr id="3" name="Content Placeholder 2"/>
          <p:cNvSpPr>
            <a:spLocks noGrp="1"/>
          </p:cNvSpPr>
          <p:nvPr>
            <p:ph idx="1"/>
          </p:nvPr>
        </p:nvSpPr>
        <p:spPr/>
        <p:txBody>
          <a:bodyPr>
            <a:normAutofit/>
          </a:bodyPr>
          <a:lstStyle/>
          <a:p>
            <a:r>
              <a:rPr lang="en-US" sz="2000" b="1" dirty="0" smtClean="0">
                <a:latin typeface="Times New Roman" panose="02020603050405020304" pitchFamily="18" charset="0"/>
                <a:cs typeface="Times New Roman" panose="02020603050405020304" pitchFamily="18" charset="0"/>
              </a:rPr>
              <a:t>Survey Analysis:</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9180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latin typeface="Times New Roman" panose="02020603050405020304" pitchFamily="18" charset="0"/>
                <a:cs typeface="Times New Roman" panose="02020603050405020304" pitchFamily="18" charset="0"/>
              </a:rPr>
              <a:t>System Architecture Diagram</a:t>
            </a:r>
            <a:endParaRPr lang="en-IN" sz="4000" b="1"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8226" y="2557463"/>
            <a:ext cx="5615548" cy="3317875"/>
          </a:xfrm>
        </p:spPr>
      </p:pic>
    </p:spTree>
    <p:extLst>
      <p:ext uri="{BB962C8B-B14F-4D97-AF65-F5344CB8AC3E}">
        <p14:creationId xmlns:p14="http://schemas.microsoft.com/office/powerpoint/2010/main" val="122157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 y="2533420"/>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4087445" y="932725"/>
            <a:ext cx="7522353" cy="2304217"/>
          </a:xfrm>
          <a:prstGeom prst="rect">
            <a:avLst/>
          </a:prstGeom>
        </p:spPr>
        <p:txBody>
          <a:bodyPr spcFirstLastPara="1" vert="horz" wrap="square" lIns="0" tIns="0" rIns="0" bIns="0" rtlCol="0" anchor="ctr" anchorCtr="0">
            <a:noAutofit/>
          </a:bodyPr>
          <a:lstStyle/>
          <a:p>
            <a:r>
              <a:rPr lang="en" sz="5467" dirty="0"/>
              <a:t>30 Days </a:t>
            </a:r>
            <a:br>
              <a:rPr lang="en" sz="5467" dirty="0"/>
            </a:br>
            <a:r>
              <a:rPr lang="en" sz="5467" dirty="0">
                <a:solidFill>
                  <a:srgbClr val="C00000"/>
                </a:solidFill>
              </a:rPr>
              <a:t>Python</a:t>
            </a:r>
            <a:br>
              <a:rPr lang="en" sz="5467" dirty="0">
                <a:solidFill>
                  <a:srgbClr val="C00000"/>
                </a:solidFill>
              </a:rPr>
            </a:br>
            <a:r>
              <a:rPr lang="en" sz="5467" dirty="0"/>
              <a:t>Master Class</a:t>
            </a:r>
            <a:endParaRPr sz="5467" dirty="0"/>
          </a:p>
        </p:txBody>
      </p:sp>
      <p:sp>
        <p:nvSpPr>
          <p:cNvPr id="2" name="TextBox 1"/>
          <p:cNvSpPr txBox="1"/>
          <p:nvPr/>
        </p:nvSpPr>
        <p:spPr>
          <a:xfrm>
            <a:off x="3869905" y="5685587"/>
            <a:ext cx="4788874" cy="924741"/>
          </a:xfrm>
          <a:prstGeom prst="rect">
            <a:avLst/>
          </a:prstGeom>
          <a:noFill/>
        </p:spPr>
        <p:txBody>
          <a:bodyPr wrap="none" lIns="82613" tIns="41307" rIns="82613" bIns="41307" rtlCol="0">
            <a:spAutoFit/>
          </a:bodyPr>
          <a:lstStyle/>
          <a:p>
            <a:r>
              <a:rPr lang="en-US" sz="5467" dirty="0">
                <a:solidFill>
                  <a:schemeClr val="bg2">
                    <a:lumMod val="75000"/>
                  </a:schemeClr>
                </a:solidFill>
              </a:rPr>
              <a:t>Free Registration</a:t>
            </a:r>
          </a:p>
        </p:txBody>
      </p:sp>
      <p:sp>
        <p:nvSpPr>
          <p:cNvPr id="3" name="TextBox 2"/>
          <p:cNvSpPr txBox="1"/>
          <p:nvPr/>
        </p:nvSpPr>
        <p:spPr>
          <a:xfrm>
            <a:off x="3869904" y="3822422"/>
            <a:ext cx="3021467" cy="698974"/>
          </a:xfrm>
          <a:prstGeom prst="rect">
            <a:avLst/>
          </a:prstGeom>
          <a:noFill/>
        </p:spPr>
        <p:txBody>
          <a:bodyPr wrap="none" lIns="82613" tIns="41307" rIns="82613" bIns="41307" rtlCol="0">
            <a:spAutoFit/>
          </a:bodyPr>
          <a:lstStyle/>
          <a:p>
            <a:r>
              <a:rPr lang="en-US" sz="4000" dirty="0">
                <a:solidFill>
                  <a:schemeClr val="bg2">
                    <a:lumMod val="75000"/>
                  </a:schemeClr>
                </a:solidFill>
              </a:rPr>
              <a:t>Day1 : Python</a:t>
            </a:r>
          </a:p>
        </p:txBody>
      </p:sp>
      <p:sp>
        <p:nvSpPr>
          <p:cNvPr id="4" name="TextBox 3"/>
          <p:cNvSpPr txBox="1"/>
          <p:nvPr/>
        </p:nvSpPr>
        <p:spPr>
          <a:xfrm>
            <a:off x="5681659" y="4899579"/>
            <a:ext cx="2465546" cy="452753"/>
          </a:xfrm>
          <a:prstGeom prst="rect">
            <a:avLst/>
          </a:prstGeom>
          <a:noFill/>
        </p:spPr>
        <p:txBody>
          <a:bodyPr wrap="none" lIns="82613" tIns="41307" rIns="82613" bIns="41307" rtlCol="0">
            <a:spAutoFit/>
          </a:bodyPr>
          <a:lstStyle/>
          <a:p>
            <a:r>
              <a:rPr lang="en-US" sz="2400" dirty="0">
                <a:solidFill>
                  <a:schemeClr val="bg2">
                    <a:lumMod val="75000"/>
                  </a:schemeClr>
                </a:solidFill>
              </a:rPr>
              <a:t>Time: 6.00 PM IST</a:t>
            </a:r>
          </a:p>
        </p:txBody>
      </p:sp>
    </p:spTree>
    <p:extLst>
      <p:ext uri="{BB962C8B-B14F-4D97-AF65-F5344CB8AC3E}">
        <p14:creationId xmlns:p14="http://schemas.microsoft.com/office/powerpoint/2010/main" val="508124903"/>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Understanding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85000" lnSpcReduction="20000"/>
          </a:bodyPr>
          <a:lstStyle/>
          <a:p>
            <a:pPr algn="just">
              <a:lnSpc>
                <a:spcPct val="17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Natural language is about how humans communicate with each other.</a:t>
            </a:r>
          </a:p>
          <a:p>
            <a:pPr algn="just">
              <a:lnSpc>
                <a:spcPct val="17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NLP is a component of  AI that deals with the interpretation and manipulation of human speech and text using software.</a:t>
            </a:r>
          </a:p>
          <a:p>
            <a:pPr algn="just">
              <a:lnSpc>
                <a:spcPct val="17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It enables the computer to understand the natural way of  human communication by combining machine learning , deep learning and statistical models.</a:t>
            </a:r>
          </a:p>
          <a:p>
            <a:pPr algn="just">
              <a:lnSpc>
                <a:spcPct val="17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Due to the vast availability of big data , NLP is a rapidly advancing technology.</a:t>
            </a:r>
          </a:p>
          <a:p>
            <a:pPr algn="just">
              <a:lnSpc>
                <a:spcPct val="17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There are several ways to approach NLP , starting from statistical and machine learning to rule based and algorithmic approaches.</a:t>
            </a:r>
          </a:p>
        </p:txBody>
      </p:sp>
    </p:spTree>
    <p:extLst>
      <p:ext uri="{BB962C8B-B14F-4D97-AF65-F5344CB8AC3E}">
        <p14:creationId xmlns:p14="http://schemas.microsoft.com/office/powerpoint/2010/main" val="28109039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Understanding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20000"/>
          </a:bodyPr>
          <a:lstStyle/>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There are several tools provided to work in NLP.</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Python programming language provides a NLTK and other open source libraries and educational resources for NLP programming.</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Statistical analysis combines machine learning and deep learning models along with computer algorithms to extract and differentiate text and voice data and statistically provide meaning to all the elements.</a:t>
            </a: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NLP helps in a vast range of services starting form business analytics , speech recognition , social media etc.</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35962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Applications: Speech Recognition</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dirty="0" smtClean="0">
                <a:latin typeface="Times New Roman" panose="02020603050405020304" pitchFamily="18" charset="0"/>
                <a:cs typeface="Times New Roman" panose="02020603050405020304" pitchFamily="18" charset="0"/>
              </a:rPr>
              <a:t>Speech recognition is a technology that enables the computer to convert voice input data to machine readable format.</a:t>
            </a:r>
          </a:p>
          <a:p>
            <a:r>
              <a:rPr lang="en-US" sz="2000" dirty="0" smtClean="0">
                <a:latin typeface="Times New Roman" panose="02020603050405020304" pitchFamily="18" charset="0"/>
                <a:cs typeface="Times New Roman" panose="02020603050405020304" pitchFamily="18" charset="0"/>
              </a:rPr>
              <a:t>There are a lot of  fields where speech recognition is used like , virtual assistants , adding speech – to – text , translating speech , sending emails , etc.</a:t>
            </a:r>
          </a:p>
          <a:p>
            <a:r>
              <a:rPr lang="en-US" sz="2000" dirty="0" smtClean="0">
                <a:latin typeface="Times New Roman" panose="02020603050405020304" pitchFamily="18" charset="0"/>
                <a:cs typeface="Times New Roman" panose="02020603050405020304" pitchFamily="18" charset="0"/>
              </a:rPr>
              <a:t>It is used in search engines where the user can voice out the name of their search requirements and get the required result.</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56521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Machine Translation</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Machine translation (MT), process of translating one source language or text into another language, is one of the most important applications of NLP. </a:t>
            </a:r>
            <a:endParaRPr lang="en-US" sz="2000" dirty="0" smtClean="0">
              <a:latin typeface="Times New Roman" panose="02020603050405020304" pitchFamily="18" charset="0"/>
              <a:cs typeface="Times New Roman" panose="02020603050405020304" pitchFamily="18" charset="0"/>
            </a:endParaRPr>
          </a:p>
          <a:p>
            <a:pPr algn="just">
              <a:lnSpc>
                <a:spcPct val="150000"/>
              </a:lnSpc>
              <a:spcBef>
                <a:spcPts val="0"/>
              </a:spcBef>
              <a:spcAft>
                <a:spcPts val="0"/>
              </a:spcAft>
            </a:pPr>
            <a:r>
              <a:rPr lang="en-US" sz="2000" dirty="0" smtClean="0">
                <a:latin typeface="Times New Roman" panose="02020603050405020304" pitchFamily="18" charset="0"/>
                <a:cs typeface="Times New Roman" panose="02020603050405020304" pitchFamily="18" charset="0"/>
              </a:rPr>
              <a:t>We </a:t>
            </a:r>
            <a:r>
              <a:rPr lang="en-US" sz="2000" dirty="0">
                <a:latin typeface="Times New Roman" panose="02020603050405020304" pitchFamily="18" charset="0"/>
                <a:cs typeface="Times New Roman" panose="02020603050405020304" pitchFamily="18" charset="0"/>
              </a:rPr>
              <a:t>can understand the process of machine translation with the help of the following flowchart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59174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Machine Translation</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10550" y="2557463"/>
            <a:ext cx="1970899" cy="3317875"/>
          </a:xfrm>
        </p:spPr>
      </p:pic>
    </p:spTree>
    <p:extLst>
      <p:ext uri="{BB962C8B-B14F-4D97-AF65-F5344CB8AC3E}">
        <p14:creationId xmlns:p14="http://schemas.microsoft.com/office/powerpoint/2010/main" val="23234855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1" y="1015585"/>
            <a:ext cx="9601196" cy="1303867"/>
          </a:xfrm>
        </p:spPr>
        <p:txBody>
          <a:bodyPr>
            <a:normAutofit fontScale="90000"/>
          </a:bodyPr>
          <a:lstStyle/>
          <a:p>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Types </a:t>
            </a:r>
            <a:r>
              <a:rPr lang="en-US" dirty="0">
                <a:latin typeface="Times New Roman" panose="02020603050405020304" pitchFamily="18" charset="0"/>
                <a:cs typeface="Times New Roman" panose="02020603050405020304" pitchFamily="18" charset="0"/>
              </a:rPr>
              <a:t>of Machine Translation Systems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sz="2000" b="1" dirty="0">
                <a:latin typeface="Times New Roman" panose="02020603050405020304" pitchFamily="18" charset="0"/>
                <a:cs typeface="Times New Roman" panose="02020603050405020304" pitchFamily="18" charset="0"/>
              </a:rPr>
              <a:t>Bilingual MT System</a:t>
            </a:r>
          </a:p>
          <a:p>
            <a:r>
              <a:rPr lang="en-US" sz="2000" dirty="0">
                <a:latin typeface="Times New Roman" panose="02020603050405020304" pitchFamily="18" charset="0"/>
                <a:cs typeface="Times New Roman" panose="02020603050405020304" pitchFamily="18" charset="0"/>
              </a:rPr>
              <a:t>Bilingual MT systems produce translations between two particular language</a:t>
            </a:r>
            <a:r>
              <a:rPr lang="en-US" dirty="0"/>
              <a:t>s.</a:t>
            </a:r>
          </a:p>
          <a:p>
            <a:endParaRPr lang="en-US" dirty="0" smtClean="0"/>
          </a:p>
          <a:p>
            <a:r>
              <a:rPr lang="en-IN" sz="2000" b="1" dirty="0">
                <a:latin typeface="Times New Roman" panose="02020603050405020304" pitchFamily="18" charset="0"/>
                <a:cs typeface="Times New Roman" panose="02020603050405020304" pitchFamily="18" charset="0"/>
              </a:rPr>
              <a:t>Multilingual MT </a:t>
            </a:r>
            <a:r>
              <a:rPr lang="en-IN" sz="2000" b="1" dirty="0" smtClean="0">
                <a:latin typeface="Times New Roman" panose="02020603050405020304" pitchFamily="18" charset="0"/>
                <a:cs typeface="Times New Roman" panose="02020603050405020304" pitchFamily="18" charset="0"/>
              </a:rPr>
              <a:t>System:</a:t>
            </a:r>
            <a:endParaRPr lang="en-IN"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Multilingual MT systems produce translations between any pair of languages. </a:t>
            </a:r>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They </a:t>
            </a:r>
            <a:r>
              <a:rPr lang="en-US" sz="2000" dirty="0">
                <a:latin typeface="Times New Roman" panose="02020603050405020304" pitchFamily="18" charset="0"/>
                <a:cs typeface="Times New Roman" panose="02020603050405020304" pitchFamily="18" charset="0"/>
              </a:rPr>
              <a:t>may be either </a:t>
            </a:r>
            <a:r>
              <a:rPr lang="en-US" sz="2000" dirty="0">
                <a:latin typeface="Times New Roman" panose="02020603050405020304" pitchFamily="18" charset="0"/>
                <a:cs typeface="Times New Roman" panose="02020603050405020304" pitchFamily="18" charset="0"/>
              </a:rPr>
              <a:t>uni</a:t>
            </a:r>
            <a:r>
              <a:rPr lang="en-US" sz="2000" dirty="0">
                <a:latin typeface="Times New Roman" panose="02020603050405020304" pitchFamily="18" charset="0"/>
                <a:cs typeface="Times New Roman" panose="02020603050405020304" pitchFamily="18" charset="0"/>
              </a:rPr>
              <a:t>-directional or bi-directional in nature.</a:t>
            </a:r>
            <a:r>
              <a:rPr lang="en-IN" sz="2000" dirty="0">
                <a:latin typeface="Times New Roman" panose="02020603050405020304" pitchFamily="18" charset="0"/>
                <a:cs typeface="Times New Roman" panose="02020603050405020304" pitchFamily="18" charset="0"/>
              </a:rPr>
              <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8208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Types of Machine Translation Systems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normAutofit fontScale="62500" lnSpcReduction="20000"/>
          </a:bodyPr>
          <a:lstStyle/>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Approaches to Machine Translation (MT)</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Direct MT Approach</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It is less popular but the oldest approach of MT. The systems that use this approach are capable of translating SL (source language) directly to TL (target language). </a:t>
            </a:r>
            <a:endParaRPr lang="en-US" dirty="0" smtClean="0">
              <a:latin typeface="Times New Roman" panose="02020603050405020304" pitchFamily="18" charset="0"/>
              <a:cs typeface="Times New Roman" panose="02020603050405020304" pitchFamily="18" charset="0"/>
            </a:endParaRPr>
          </a:p>
          <a:p>
            <a:pPr algn="just">
              <a:lnSpc>
                <a:spcPct val="170000"/>
              </a:lnSpc>
              <a:spcBef>
                <a:spcPts val="0"/>
              </a:spcBef>
              <a:spcAft>
                <a:spcPts val="0"/>
              </a:spcAft>
            </a:pPr>
            <a:r>
              <a:rPr lang="en-US" dirty="0" smtClean="0">
                <a:latin typeface="Times New Roman" panose="02020603050405020304" pitchFamily="18" charset="0"/>
                <a:cs typeface="Times New Roman" panose="02020603050405020304" pitchFamily="18" charset="0"/>
              </a:rPr>
              <a:t>Such </a:t>
            </a:r>
            <a:r>
              <a:rPr lang="en-US" dirty="0">
                <a:latin typeface="Times New Roman" panose="02020603050405020304" pitchFamily="18" charset="0"/>
                <a:cs typeface="Times New Roman" panose="02020603050405020304" pitchFamily="18" charset="0"/>
              </a:rPr>
              <a:t>systems are bi-lingual and </a:t>
            </a:r>
            <a:r>
              <a:rPr lang="en-US" dirty="0">
                <a:latin typeface="Times New Roman" panose="02020603050405020304" pitchFamily="18" charset="0"/>
                <a:cs typeface="Times New Roman" panose="02020603050405020304" pitchFamily="18" charset="0"/>
              </a:rPr>
              <a:t>uni</a:t>
            </a:r>
            <a:r>
              <a:rPr lang="en-US" dirty="0">
                <a:latin typeface="Times New Roman" panose="02020603050405020304" pitchFamily="18" charset="0"/>
                <a:cs typeface="Times New Roman" panose="02020603050405020304" pitchFamily="18" charset="0"/>
              </a:rPr>
              <a:t>-directional in nature.</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Interlingua Approach</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The systems that use Interlingua approach translate SL to an intermediate language called Interlingua (IL) and then translate IL to TL. </a:t>
            </a:r>
            <a:endParaRPr lang="en-US" dirty="0" smtClean="0">
              <a:latin typeface="Times New Roman" panose="02020603050405020304" pitchFamily="18" charset="0"/>
              <a:cs typeface="Times New Roman" panose="02020603050405020304" pitchFamily="18" charset="0"/>
            </a:endParaRPr>
          </a:p>
          <a:p>
            <a:pPr algn="just">
              <a:lnSpc>
                <a:spcPct val="170000"/>
              </a:lnSpc>
              <a:spcBef>
                <a:spcPts val="0"/>
              </a:spcBef>
              <a:spcAft>
                <a:spcPts val="0"/>
              </a:spcAft>
            </a:pP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Interlingua approach can be understood with the help of the following MT pyramid −</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3418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Types of Machine Translation Systems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6700" y="2597150"/>
            <a:ext cx="4038600" cy="3238500"/>
          </a:xfrm>
        </p:spPr>
      </p:pic>
    </p:spTree>
    <p:extLst>
      <p:ext uri="{BB962C8B-B14F-4D97-AF65-F5344CB8AC3E}">
        <p14:creationId xmlns:p14="http://schemas.microsoft.com/office/powerpoint/2010/main" val="18767042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Types of Machine Translation Systems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normAutofit fontScale="70000" lnSpcReduction="20000"/>
          </a:bodyPr>
          <a:lstStyle/>
          <a:p>
            <a:pPr algn="just">
              <a:lnSpc>
                <a:spcPct val="170000"/>
              </a:lnSpc>
              <a:spcBef>
                <a:spcPts val="0"/>
              </a:spcBef>
              <a:spcAft>
                <a:spcPts val="0"/>
              </a:spcAft>
            </a:pPr>
            <a:r>
              <a:rPr lang="en-US" sz="3200" dirty="0">
                <a:latin typeface="Times New Roman" panose="02020603050405020304" pitchFamily="18" charset="0"/>
                <a:cs typeface="Times New Roman" panose="02020603050405020304" pitchFamily="18" charset="0"/>
              </a:rPr>
              <a:t>Transfer Approach</a:t>
            </a:r>
          </a:p>
          <a:p>
            <a:pPr algn="just">
              <a:lnSpc>
                <a:spcPct val="170000"/>
              </a:lnSpc>
              <a:spcBef>
                <a:spcPts val="0"/>
              </a:spcBef>
              <a:spcAft>
                <a:spcPts val="0"/>
              </a:spcAft>
            </a:pPr>
            <a:r>
              <a:rPr lang="en-US" sz="3200" dirty="0">
                <a:latin typeface="Times New Roman" panose="02020603050405020304" pitchFamily="18" charset="0"/>
                <a:cs typeface="Times New Roman" panose="02020603050405020304" pitchFamily="18" charset="0"/>
              </a:rPr>
              <a:t>Three stages are involved with this approach.</a:t>
            </a:r>
          </a:p>
          <a:p>
            <a:pPr algn="just">
              <a:lnSpc>
                <a:spcPct val="170000"/>
              </a:lnSpc>
              <a:spcBef>
                <a:spcPts val="0"/>
              </a:spcBef>
              <a:spcAft>
                <a:spcPts val="0"/>
              </a:spcAft>
            </a:pPr>
            <a:r>
              <a:rPr lang="en-US" sz="3200" dirty="0">
                <a:latin typeface="Times New Roman" panose="02020603050405020304" pitchFamily="18" charset="0"/>
                <a:cs typeface="Times New Roman" panose="02020603050405020304" pitchFamily="18" charset="0"/>
              </a:rPr>
              <a:t>In the first stage, source language (SL) texts are converted to abstract SL-oriented representations.</a:t>
            </a:r>
          </a:p>
          <a:p>
            <a:pPr algn="just">
              <a:lnSpc>
                <a:spcPct val="170000"/>
              </a:lnSpc>
              <a:spcBef>
                <a:spcPts val="0"/>
              </a:spcBef>
              <a:spcAft>
                <a:spcPts val="0"/>
              </a:spcAft>
            </a:pPr>
            <a:r>
              <a:rPr lang="en-US" sz="3200" dirty="0">
                <a:latin typeface="Times New Roman" panose="02020603050405020304" pitchFamily="18" charset="0"/>
                <a:cs typeface="Times New Roman" panose="02020603050405020304" pitchFamily="18" charset="0"/>
              </a:rPr>
              <a:t>In the second stage, SL-oriented representations are converted into equivalent target language (TL)-oriented representations</a:t>
            </a:r>
            <a:r>
              <a:rPr lang="en-US" sz="3200" dirty="0" smtClean="0">
                <a:latin typeface="Times New Roman" panose="02020603050405020304" pitchFamily="18" charset="0"/>
                <a:cs typeface="Times New Roman" panose="02020603050405020304" pitchFamily="18" charset="0"/>
              </a:rPr>
              <a:t>.</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22463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Types of Machine Translation Systems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dirty="0"/>
          </a:p>
        </p:txBody>
      </p:sp>
      <p:sp>
        <p:nvSpPr>
          <p:cNvPr id="3" name="Content Placeholder 2"/>
          <p:cNvSpPr>
            <a:spLocks noGrp="1"/>
          </p:cNvSpPr>
          <p:nvPr>
            <p:ph idx="1"/>
          </p:nvPr>
        </p:nvSpPr>
        <p:spPr/>
        <p:txBody>
          <a:bodyPr>
            <a:normAutofit fontScale="92500" lnSpcReduction="10000"/>
          </a:bodyPr>
          <a:lstStyle/>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In the third stage, the final text is generated.</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Empirical MT Approach</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This is an emerging approach for MT. Basically, it uses large amount of raw data in the form of parallel corpora. The raw data consists of the text and their translations. </a:t>
            </a:r>
            <a:r>
              <a:rPr lang="en-US" dirty="0">
                <a:latin typeface="Times New Roman" panose="02020603050405020304" pitchFamily="18" charset="0"/>
                <a:cs typeface="Times New Roman" panose="02020603050405020304" pitchFamily="18" charset="0"/>
              </a:rPr>
              <a:t>Analogybased</a:t>
            </a:r>
            <a:r>
              <a:rPr lang="en-US" dirty="0">
                <a:latin typeface="Times New Roman" panose="02020603050405020304" pitchFamily="18" charset="0"/>
                <a:cs typeface="Times New Roman" panose="02020603050405020304" pitchFamily="18" charset="0"/>
              </a:rPr>
              <a:t>, example-based, memory-based machine translation techniques use empirical </a:t>
            </a:r>
            <a:r>
              <a:rPr lang="en-US" dirty="0">
                <a:latin typeface="Times New Roman" panose="02020603050405020304" pitchFamily="18" charset="0"/>
                <a:cs typeface="Times New Roman" panose="02020603050405020304" pitchFamily="18" charset="0"/>
              </a:rPr>
              <a:t>MTapproach</a:t>
            </a:r>
            <a:r>
              <a:rPr lang="en-US" dirty="0">
                <a:latin typeface="Times New Roman" panose="02020603050405020304" pitchFamily="18" charset="0"/>
                <a:cs typeface="Times New Roman" panose="02020603050405020304" pitchFamily="18" charset="0"/>
              </a:rPr>
              <a:t>.</a:t>
            </a:r>
          </a:p>
          <a:p>
            <a:endParaRPr lang="en-IN" dirty="0"/>
          </a:p>
          <a:p>
            <a:endParaRPr lang="en-IN" dirty="0"/>
          </a:p>
        </p:txBody>
      </p:sp>
    </p:spTree>
    <p:extLst>
      <p:ext uri="{BB962C8B-B14F-4D97-AF65-F5344CB8AC3E}">
        <p14:creationId xmlns:p14="http://schemas.microsoft.com/office/powerpoint/2010/main" val="1289564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155" y="3393464"/>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3407704" y="1028735"/>
            <a:ext cx="7522353" cy="2112196"/>
          </a:xfrm>
          <a:prstGeom prst="rect">
            <a:avLst/>
          </a:prstGeom>
        </p:spPr>
        <p:txBody>
          <a:bodyPr spcFirstLastPara="1" vert="horz" wrap="square" lIns="0" tIns="0" rIns="0" bIns="0" rtlCol="0" anchor="ctr" anchorCtr="0">
            <a:noAutofit/>
          </a:bodyPr>
          <a:lstStyle/>
          <a:p>
            <a:r>
              <a:rPr lang="en" sz="5467" dirty="0">
                <a:solidFill>
                  <a:srgbClr val="C00000"/>
                </a:solidFill>
              </a:rPr>
              <a:t>Python</a:t>
            </a:r>
            <a:br>
              <a:rPr lang="en" sz="5467" dirty="0">
                <a:solidFill>
                  <a:srgbClr val="C00000"/>
                </a:solidFill>
              </a:rPr>
            </a:br>
            <a:r>
              <a:rPr lang="en" sz="5467" dirty="0"/>
              <a:t>Master Class</a:t>
            </a:r>
            <a:endParaRPr sz="5467" dirty="0"/>
          </a:p>
        </p:txBody>
      </p:sp>
      <p:sp>
        <p:nvSpPr>
          <p:cNvPr id="5" name="TextBox 4"/>
          <p:cNvSpPr txBox="1"/>
          <p:nvPr/>
        </p:nvSpPr>
        <p:spPr>
          <a:xfrm>
            <a:off x="5615948" y="4461051"/>
            <a:ext cx="2526460" cy="760529"/>
          </a:xfrm>
          <a:prstGeom prst="rect">
            <a:avLst/>
          </a:prstGeom>
          <a:noFill/>
        </p:spPr>
        <p:txBody>
          <a:bodyPr wrap="none" lIns="82613" tIns="41307" rIns="82613" bIns="41307" rtlCol="0">
            <a:spAutoFit/>
          </a:bodyPr>
          <a:lstStyle/>
          <a:p>
            <a:r>
              <a:rPr lang="en-US" sz="4400" dirty="0">
                <a:solidFill>
                  <a:schemeClr val="bg2">
                    <a:lumMod val="75000"/>
                  </a:schemeClr>
                </a:solidFill>
              </a:rPr>
              <a:t>Handbook</a:t>
            </a:r>
          </a:p>
        </p:txBody>
      </p:sp>
    </p:spTree>
    <p:extLst>
      <p:ext uri="{BB962C8B-B14F-4D97-AF65-F5344CB8AC3E}">
        <p14:creationId xmlns:p14="http://schemas.microsoft.com/office/powerpoint/2010/main" val="3247676305"/>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lnSpc>
                <a:spcPct val="150000"/>
              </a:lnSpc>
              <a:spcBef>
                <a:spcPts val="0"/>
              </a:spcBef>
              <a:spcAft>
                <a:spcPts val="0"/>
              </a:spcAft>
            </a:pPr>
            <a:r>
              <a:rPr lang="en-US" sz="2000" b="1" dirty="0">
                <a:latin typeface="Times New Roman" panose="02020603050405020304" pitchFamily="18" charset="0"/>
                <a:cs typeface="Times New Roman" panose="02020603050405020304" pitchFamily="18" charset="0"/>
              </a:rPr>
              <a:t>Fighting Spam</a:t>
            </a:r>
          </a:p>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One of the most common problems these days is unwanted emails. This makes Spam filters all the more important because it is the first line of defense against this problem.</a:t>
            </a:r>
          </a:p>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Spam filtering system can be developed by using NLP functionality by considering the major false-positive and false-negative issues.</a:t>
            </a:r>
          </a:p>
          <a:p>
            <a:pPr algn="just">
              <a:lnSpc>
                <a:spcPct val="150000"/>
              </a:lnSpc>
              <a:spcBef>
                <a:spcPts val="0"/>
              </a:spcBef>
              <a:spcAft>
                <a:spcPts val="0"/>
              </a:spcAft>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01195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10000"/>
          </a:bodyPr>
          <a:lstStyle/>
          <a:p>
            <a:pPr algn="just">
              <a:lnSpc>
                <a:spcPct val="150000"/>
              </a:lnSpc>
              <a:spcBef>
                <a:spcPts val="0"/>
              </a:spcBef>
              <a:spcAft>
                <a:spcPts val="0"/>
              </a:spcAft>
            </a:pPr>
            <a:r>
              <a:rPr lang="en-US" dirty="0">
                <a:latin typeface="Times New Roman" panose="02020603050405020304" pitchFamily="18" charset="0"/>
                <a:cs typeface="Times New Roman" panose="02020603050405020304" pitchFamily="18" charset="0"/>
              </a:rPr>
              <a:t>Existing NLP models for spam filtering</a:t>
            </a:r>
          </a:p>
          <a:p>
            <a:pPr algn="just">
              <a:lnSpc>
                <a:spcPct val="150000"/>
              </a:lnSpc>
              <a:spcBef>
                <a:spcPts val="0"/>
              </a:spcBef>
              <a:spcAft>
                <a:spcPts val="0"/>
              </a:spcAft>
            </a:pPr>
            <a:r>
              <a:rPr lang="en-US" dirty="0">
                <a:latin typeface="Times New Roman" panose="02020603050405020304" pitchFamily="18" charset="0"/>
                <a:cs typeface="Times New Roman" panose="02020603050405020304" pitchFamily="18" charset="0"/>
              </a:rPr>
              <a:t>Followings are some existing NLP models for spam filtering −</a:t>
            </a:r>
          </a:p>
          <a:p>
            <a:pPr algn="just">
              <a:lnSpc>
                <a:spcPct val="150000"/>
              </a:lnSpc>
              <a:spcBef>
                <a:spcPts val="0"/>
              </a:spcBef>
              <a:spcAft>
                <a:spcPts val="0"/>
              </a:spcAft>
            </a:pPr>
            <a:r>
              <a:rPr lang="en-US" dirty="0">
                <a:latin typeface="Times New Roman" panose="02020603050405020304" pitchFamily="18" charset="0"/>
                <a:cs typeface="Times New Roman" panose="02020603050405020304" pitchFamily="18" charset="0"/>
              </a:rPr>
              <a:t>N-gram Modeling</a:t>
            </a:r>
          </a:p>
          <a:p>
            <a:pPr algn="just">
              <a:lnSpc>
                <a:spcPct val="150000"/>
              </a:lnSpc>
              <a:spcBef>
                <a:spcPts val="0"/>
              </a:spcBef>
              <a:spcAft>
                <a:spcPts val="0"/>
              </a:spcAft>
            </a:pPr>
            <a:r>
              <a:rPr lang="en-US" dirty="0">
                <a:latin typeface="Times New Roman" panose="02020603050405020304" pitchFamily="18" charset="0"/>
                <a:cs typeface="Times New Roman" panose="02020603050405020304" pitchFamily="18" charset="0"/>
              </a:rPr>
              <a:t>An N-Gram model is an N-character slice of a longer string. In this model, N-grams of several different lengths are used simultaneously in processing and detecting spam emails.</a:t>
            </a:r>
          </a:p>
          <a:p>
            <a:endParaRPr lang="en-IN" dirty="0"/>
          </a:p>
        </p:txBody>
      </p:sp>
    </p:spTree>
    <p:extLst>
      <p:ext uri="{BB962C8B-B14F-4D97-AF65-F5344CB8AC3E}">
        <p14:creationId xmlns:p14="http://schemas.microsoft.com/office/powerpoint/2010/main" val="22676438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lnSpc>
                <a:spcPct val="150000"/>
              </a:lnSpc>
              <a:spcBef>
                <a:spcPts val="0"/>
              </a:spcBef>
              <a:spcAft>
                <a:spcPts val="0"/>
              </a:spcAft>
            </a:pPr>
            <a:r>
              <a:rPr lang="en-US" sz="2000" b="1" dirty="0">
                <a:latin typeface="Times New Roman" panose="02020603050405020304" pitchFamily="18" charset="0"/>
                <a:cs typeface="Times New Roman" panose="02020603050405020304" pitchFamily="18" charset="0"/>
              </a:rPr>
              <a:t>Word Stemming</a:t>
            </a:r>
          </a:p>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Spammers, generators of spam emails, usually change one or more characters of attacking words in their spams so that they can breach content-based spam filters. That is why we can say that content-based filters are not useful if they cannot understand the meaning of the words or phrases in the email. In order to eliminate such issues in spam filtering, a rule-based word stemming technique, that can match words which look alike and sound alike, is developed.</a:t>
            </a:r>
          </a:p>
          <a:p>
            <a:endParaRPr lang="en-IN" dirty="0"/>
          </a:p>
        </p:txBody>
      </p:sp>
    </p:spTree>
    <p:extLst>
      <p:ext uri="{BB962C8B-B14F-4D97-AF65-F5344CB8AC3E}">
        <p14:creationId xmlns:p14="http://schemas.microsoft.com/office/powerpoint/2010/main" val="4760337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lnSpc>
                <a:spcPct val="150000"/>
              </a:lnSpc>
              <a:spcBef>
                <a:spcPts val="0"/>
              </a:spcBef>
              <a:spcAft>
                <a:spcPts val="0"/>
              </a:spcAft>
            </a:pPr>
            <a:r>
              <a:rPr lang="en-US" sz="2000" b="1" dirty="0">
                <a:latin typeface="Times New Roman" panose="02020603050405020304" pitchFamily="18" charset="0"/>
                <a:cs typeface="Times New Roman" panose="02020603050405020304" pitchFamily="18" charset="0"/>
              </a:rPr>
              <a:t>Bayesian Classification</a:t>
            </a:r>
          </a:p>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This has now become a widely-used technology for spam filtering. The incidence of the words in an email is measured against its typical occurrence in a database of unsolicited (spam) and legitimate (ham) email messages in a statistical technique.</a:t>
            </a:r>
          </a:p>
          <a:p>
            <a:endParaRPr lang="en-IN" dirty="0"/>
          </a:p>
        </p:txBody>
      </p:sp>
    </p:spTree>
    <p:extLst>
      <p:ext uri="{BB962C8B-B14F-4D97-AF65-F5344CB8AC3E}">
        <p14:creationId xmlns:p14="http://schemas.microsoft.com/office/powerpoint/2010/main" val="24897596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Applications Of NLP</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85000" lnSpcReduction="20000"/>
          </a:bodyPr>
          <a:lstStyle/>
          <a:p>
            <a:pPr algn="just">
              <a:lnSpc>
                <a:spcPct val="170000"/>
              </a:lnSpc>
              <a:spcBef>
                <a:spcPts val="0"/>
              </a:spcBef>
              <a:spcAft>
                <a:spcPts val="0"/>
              </a:spcAft>
            </a:pPr>
            <a:r>
              <a:rPr lang="en-US" b="1" dirty="0">
                <a:latin typeface="Times New Roman" panose="02020603050405020304" pitchFamily="18" charset="0"/>
                <a:cs typeface="Times New Roman" panose="02020603050405020304" pitchFamily="18" charset="0"/>
              </a:rPr>
              <a:t>Automatic Summarization</a:t>
            </a:r>
          </a:p>
          <a:p>
            <a:pPr algn="just">
              <a:lnSpc>
                <a:spcPct val="170000"/>
              </a:lnSpc>
              <a:spcBef>
                <a:spcPts val="0"/>
              </a:spcBef>
              <a:spcAft>
                <a:spcPts val="0"/>
              </a:spcAft>
            </a:pPr>
            <a:r>
              <a:rPr lang="en-US" dirty="0">
                <a:latin typeface="Times New Roman" panose="02020603050405020304" pitchFamily="18" charset="0"/>
                <a:cs typeface="Times New Roman" panose="02020603050405020304" pitchFamily="18" charset="0"/>
              </a:rPr>
              <a:t>In this digital era, the most valuable thing is data, or you can say information. However, do we really get useful as well as the required amount of information? The answer is ‘NO’ because the information is overloaded and our access to knowledge and information far exceeds our capacity to understand it. We are in a serious need of automatic text summarization and information because the flood of information over internet is not going to stop.</a:t>
            </a:r>
          </a:p>
          <a:p>
            <a:endParaRPr lang="en-IN" dirty="0"/>
          </a:p>
        </p:txBody>
      </p:sp>
    </p:spTree>
    <p:extLst>
      <p:ext uri="{BB962C8B-B14F-4D97-AF65-F5344CB8AC3E}">
        <p14:creationId xmlns:p14="http://schemas.microsoft.com/office/powerpoint/2010/main" val="15899804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Applications Of NLP</a:t>
            </a:r>
            <a:endParaRPr lang="en-IN" dirty="0"/>
          </a:p>
        </p:txBody>
      </p:sp>
      <p:sp>
        <p:nvSpPr>
          <p:cNvPr id="3" name="Content Placeholder 2"/>
          <p:cNvSpPr>
            <a:spLocks noGrp="1"/>
          </p:cNvSpPr>
          <p:nvPr>
            <p:ph idx="1"/>
          </p:nvPr>
        </p:nvSpPr>
        <p:spPr/>
        <p:txBody>
          <a:bodyPr/>
          <a:lstStyle/>
          <a:p>
            <a:r>
              <a:rPr lang="en-US" b="1" dirty="0">
                <a:latin typeface="Times New Roman" panose="02020603050405020304" pitchFamily="18" charset="0"/>
                <a:cs typeface="Times New Roman" panose="02020603050405020304" pitchFamily="18" charset="0"/>
              </a:rPr>
              <a:t>Text summarization </a:t>
            </a:r>
            <a:r>
              <a:rPr lang="en-US" dirty="0">
                <a:latin typeface="Times New Roman" panose="02020603050405020304" pitchFamily="18" charset="0"/>
                <a:cs typeface="Times New Roman" panose="02020603050405020304" pitchFamily="18" charset="0"/>
              </a:rPr>
              <a:t>may be defined as the technique to create short, accurate summary of longer text documents. Automatic text summarization will help us with relevant information in less time. Natural language processing (NLP) plays an important role in developing an automatic text summarization.</a:t>
            </a:r>
          </a:p>
          <a:p>
            <a:endParaRPr lang="en-IN" dirty="0"/>
          </a:p>
        </p:txBody>
      </p:sp>
    </p:spTree>
    <p:extLst>
      <p:ext uri="{BB962C8B-B14F-4D97-AF65-F5344CB8AC3E}">
        <p14:creationId xmlns:p14="http://schemas.microsoft.com/office/powerpoint/2010/main" val="3850962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b="1" dirty="0">
                <a:latin typeface="Times New Roman" panose="02020603050405020304" pitchFamily="18" charset="0"/>
                <a:cs typeface="Times New Roman" panose="02020603050405020304" pitchFamily="18" charset="0"/>
              </a:rPr>
              <a:t>Question-answering</a:t>
            </a:r>
          </a:p>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Another main application of natural language processing (NLP) is question-answering. Search engines put the information of the world at our fingertips, but they are still lacking when it comes to answer the questions posted by human beings in their natural language. We have big tech companies like Google are also working in this direction</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43376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Applications Of NLP</a:t>
            </a:r>
            <a:endParaRPr lang="en-IN" dirty="0"/>
          </a:p>
        </p:txBody>
      </p:sp>
      <p:sp>
        <p:nvSpPr>
          <p:cNvPr id="3" name="Content Placeholder 2"/>
          <p:cNvSpPr>
            <a:spLocks noGrp="1"/>
          </p:cNvSpPr>
          <p:nvPr>
            <p:ph idx="1"/>
          </p:nvPr>
        </p:nvSpPr>
        <p:spPr/>
        <p:txBody>
          <a:bodyPr>
            <a:normAutofit fontScale="92500" lnSpcReduction="20000"/>
          </a:bodyPr>
          <a:lstStyle/>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Question-answering is a Computer Science discipline within the fields of AI and NLP. It focuses on building systems that automatically answer questions posted by human beings in their natural language. A computer system that understands the natural language has the capability of a program system to translate the sentences written by humans into an internal representation so that the valid answers can be generated by the system. The exact answers can be generated by doing syntax and semantic analysis of the questions. Lexical gap, ambiguity and multilingualism are some of the challenges for NLP in building good question answering system.</a:t>
            </a:r>
          </a:p>
        </p:txBody>
      </p:sp>
    </p:spTree>
    <p:extLst>
      <p:ext uri="{BB962C8B-B14F-4D97-AF65-F5344CB8AC3E}">
        <p14:creationId xmlns:p14="http://schemas.microsoft.com/office/powerpoint/2010/main" val="33666121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Applications Of NLP</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77500" lnSpcReduction="20000"/>
          </a:bodyPr>
          <a:lstStyle/>
          <a:p>
            <a:r>
              <a:rPr lang="en-US" b="1" dirty="0">
                <a:latin typeface="Times New Roman" panose="02020603050405020304" pitchFamily="18" charset="0"/>
                <a:cs typeface="Times New Roman" panose="02020603050405020304" pitchFamily="18" charset="0"/>
              </a:rPr>
              <a:t>Sentiment Analysis</a:t>
            </a:r>
          </a:p>
          <a:p>
            <a:pPr algn="just">
              <a:lnSpc>
                <a:spcPct val="220000"/>
              </a:lnSpc>
              <a:spcBef>
                <a:spcPts val="0"/>
              </a:spcBef>
              <a:spcAft>
                <a:spcPts val="0"/>
              </a:spcAft>
            </a:pPr>
            <a:r>
              <a:rPr lang="en-US" dirty="0">
                <a:latin typeface="Times New Roman" panose="02020603050405020304" pitchFamily="18" charset="0"/>
                <a:cs typeface="Times New Roman" panose="02020603050405020304" pitchFamily="18" charset="0"/>
              </a:rPr>
              <a:t>Another important application of natural language processing (NLP) is sentiment analysis. As the name suggests, sentiment analysis is used to identify the sentiments among several posts. It is also used to identify the sentiment where the emotions are not expressed explicitly. Companies are using sentiment analysis, an application of natural language processing (NLP) to identify the opinion and sentiment of their customers online. </a:t>
            </a:r>
            <a:endParaRPr lang="en-IN" dirty="0"/>
          </a:p>
        </p:txBody>
      </p:sp>
    </p:spTree>
    <p:extLst>
      <p:ext uri="{BB962C8B-B14F-4D97-AF65-F5344CB8AC3E}">
        <p14:creationId xmlns:p14="http://schemas.microsoft.com/office/powerpoint/2010/main" val="11077667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Applications Of NLP</a:t>
            </a:r>
            <a:endParaRPr lang="en-IN" dirty="0"/>
          </a:p>
        </p:txBody>
      </p:sp>
      <p:sp>
        <p:nvSpPr>
          <p:cNvPr id="3" name="Content Placeholder 2"/>
          <p:cNvSpPr>
            <a:spLocks noGrp="1"/>
          </p:cNvSpPr>
          <p:nvPr>
            <p:ph idx="1"/>
          </p:nvPr>
        </p:nvSpPr>
        <p:spPr/>
        <p:txBody>
          <a:bodyPr/>
          <a:lstStyle/>
          <a:p>
            <a:pPr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It will help companies to understand what their customers think about the products and services. Companies can judge their overall reputation from customer posts with the help of sentiment analysis. In this way, we can say that beyond determining simple polarity, sentiment analysis understands sentiments in context to help us better understand what is behind the expressed opinion.</a:t>
            </a:r>
          </a:p>
          <a:p>
            <a:endParaRPr lang="en-IN" dirty="0"/>
          </a:p>
        </p:txBody>
      </p:sp>
    </p:spTree>
    <p:extLst>
      <p:ext uri="{BB962C8B-B14F-4D97-AF65-F5344CB8AC3E}">
        <p14:creationId xmlns:p14="http://schemas.microsoft.com/office/powerpoint/2010/main" val="4106089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623392" y="1796819"/>
            <a:ext cx="10272000" cy="4555200"/>
          </a:xfrm>
        </p:spPr>
        <p:txBody>
          <a:bodyPr/>
          <a:lstStyle/>
          <a:p>
            <a:pPr marL="0" indent="0">
              <a:buNone/>
            </a:pPr>
            <a:r>
              <a:rPr lang="en-US" sz="2933" b="1" u="sng" dirty="0"/>
              <a:t>Exp</a:t>
            </a:r>
            <a:r>
              <a:rPr lang="en-US" sz="2933" b="1" u="sng" dirty="0"/>
              <a:t>: </a:t>
            </a:r>
            <a:r>
              <a:rPr lang="en-US" sz="2933" dirty="0"/>
              <a:t>5 </a:t>
            </a:r>
            <a:r>
              <a:rPr lang="en-US" sz="2933" dirty="0"/>
              <a:t>Yrs</a:t>
            </a:r>
            <a:endParaRPr lang="en-US" sz="2933" dirty="0"/>
          </a:p>
          <a:p>
            <a:pPr marL="0" indent="0">
              <a:buNone/>
            </a:pPr>
            <a:r>
              <a:rPr lang="en-US" sz="2933" b="1" u="sng" dirty="0"/>
              <a:t>Expert in</a:t>
            </a:r>
          </a:p>
          <a:p>
            <a:pPr marL="154892" indent="-154892">
              <a:buFont typeface="Arial" panose="020B0604020202020204" pitchFamily="34" charset="0"/>
              <a:buChar char="•"/>
            </a:pPr>
            <a:r>
              <a:rPr lang="en-US" sz="2933" dirty="0">
                <a:solidFill>
                  <a:schemeClr val="tx1"/>
                </a:solidFill>
              </a:rPr>
              <a:t>Python Developer on Machine Learning </a:t>
            </a:r>
          </a:p>
          <a:p>
            <a:pPr marL="154892" indent="-154892">
              <a:buFont typeface="Arial" panose="020B0604020202020204" pitchFamily="34" charset="0"/>
              <a:buChar char="•"/>
            </a:pPr>
            <a:r>
              <a:rPr lang="en-US" sz="2933" dirty="0">
                <a:solidFill>
                  <a:schemeClr val="tx1"/>
                </a:solidFill>
              </a:rPr>
              <a:t>Deep learning with computer vision </a:t>
            </a:r>
          </a:p>
          <a:p>
            <a:pPr marL="154892" indent="-154892">
              <a:buFont typeface="Arial" panose="020B0604020202020204" pitchFamily="34" charset="0"/>
              <a:buChar char="•"/>
            </a:pPr>
            <a:r>
              <a:rPr lang="en-US" sz="2933" dirty="0">
                <a:solidFill>
                  <a:schemeClr val="tx1"/>
                </a:solidFill>
              </a:rPr>
              <a:t>Matlab – Image Processing   </a:t>
            </a:r>
          </a:p>
          <a:p>
            <a:pPr marL="154892" indent="-154892">
              <a:buFont typeface="Arial" panose="020B0604020202020204" pitchFamily="34" charset="0"/>
              <a:buChar char="•"/>
            </a:pPr>
            <a:r>
              <a:rPr lang="en-US" sz="2933" dirty="0">
                <a:solidFill>
                  <a:schemeClr val="tx1"/>
                </a:solidFill>
              </a:rPr>
              <a:t>Autonomous Car design using ROS with LIDAR</a:t>
            </a:r>
          </a:p>
          <a:p>
            <a:pPr marL="0" indent="0">
              <a:buNone/>
            </a:pPr>
            <a:r>
              <a:rPr lang="en-US" sz="2933" b="1" u="sng" dirty="0">
                <a:solidFill>
                  <a:schemeClr val="tx1"/>
                </a:solidFill>
              </a:rPr>
              <a:t>Language</a:t>
            </a:r>
            <a:r>
              <a:rPr lang="en-US" sz="2933" dirty="0">
                <a:solidFill>
                  <a:schemeClr val="tx1"/>
                </a:solidFill>
              </a:rPr>
              <a:t> – Python , Java , HTML ,CSS.</a:t>
            </a:r>
          </a:p>
          <a:p>
            <a:pPr marL="0" indent="0">
              <a:buNone/>
            </a:pPr>
            <a:r>
              <a:rPr lang="en-US" sz="2933" b="1" u="sng" dirty="0">
                <a:solidFill>
                  <a:schemeClr val="tx1"/>
                </a:solidFill>
              </a:rPr>
              <a:t>Tools</a:t>
            </a:r>
            <a:r>
              <a:rPr lang="en-US" sz="2933" u="sng" dirty="0">
                <a:solidFill>
                  <a:schemeClr val="tx1"/>
                </a:solidFill>
              </a:rPr>
              <a:t> </a:t>
            </a:r>
            <a:r>
              <a:rPr lang="en-US" sz="2933" dirty="0">
                <a:solidFill>
                  <a:schemeClr val="tx1"/>
                </a:solidFill>
              </a:rPr>
              <a:t>– ANACONDA NAVIGATOR, JUPYTER NOTEBOOK, </a:t>
            </a:r>
          </a:p>
          <a:p>
            <a:pPr marL="154892" indent="-154892">
              <a:buFont typeface="Arial" panose="020B0604020202020204" pitchFamily="34" charset="0"/>
              <a:buChar char="•"/>
            </a:pPr>
            <a:r>
              <a:rPr lang="en-US" sz="2933" dirty="0">
                <a:solidFill>
                  <a:schemeClr val="tx1"/>
                </a:solidFill>
              </a:rPr>
              <a:t>GOOGLE COLAB.</a:t>
            </a:r>
          </a:p>
          <a:p>
            <a:pPr marL="0" indent="0">
              <a:buNone/>
            </a:pPr>
            <a:r>
              <a:rPr lang="en-US" sz="2933" b="1" dirty="0">
                <a:solidFill>
                  <a:schemeClr val="tx1"/>
                </a:solidFill>
              </a:rPr>
              <a:t>Graduation : </a:t>
            </a:r>
            <a:r>
              <a:rPr lang="en-US" sz="2933" dirty="0">
                <a:solidFill>
                  <a:schemeClr val="tx1"/>
                </a:solidFill>
              </a:rPr>
              <a:t>BE – ECE  | 2011</a:t>
            </a:r>
          </a:p>
          <a:p>
            <a:pPr marL="154892" indent="-154892">
              <a:buFont typeface="Arial" panose="020B0604020202020204" pitchFamily="34" charset="0"/>
              <a:buChar char="•"/>
            </a:pPr>
            <a:endParaRPr lang="en-US" sz="2933" dirty="0">
              <a:solidFill>
                <a:schemeClr val="tx1"/>
              </a:solidFill>
            </a:endParaRPr>
          </a:p>
        </p:txBody>
      </p:sp>
      <p:sp>
        <p:nvSpPr>
          <p:cNvPr id="7" name="Title 6"/>
          <p:cNvSpPr>
            <a:spLocks noGrp="1"/>
          </p:cNvSpPr>
          <p:nvPr>
            <p:ph type="title"/>
          </p:nvPr>
        </p:nvSpPr>
        <p:spPr>
          <a:xfrm>
            <a:off x="719403" y="836712"/>
            <a:ext cx="10984800" cy="637600"/>
          </a:xfrm>
        </p:spPr>
        <p:txBody>
          <a:bodyPr/>
          <a:lstStyle/>
          <a:p>
            <a:r>
              <a:rPr lang="en-US" sz="6000" dirty="0"/>
              <a:t>NANDHINI.S</a:t>
            </a:r>
          </a:p>
        </p:txBody>
      </p:sp>
    </p:spTree>
    <p:extLst>
      <p:ext uri="{BB962C8B-B14F-4D97-AF65-F5344CB8AC3E}">
        <p14:creationId xmlns:p14="http://schemas.microsoft.com/office/powerpoint/2010/main" val="12499790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059987" y="1508788"/>
            <a:ext cx="10272000" cy="5045043"/>
          </a:xfrm>
        </p:spPr>
        <p:txBody>
          <a:bodyPr/>
          <a:lstStyle/>
          <a:p>
            <a:r>
              <a:rPr lang="en-US" sz="2933" dirty="0">
                <a:solidFill>
                  <a:srgbClr val="FF0000"/>
                </a:solidFill>
              </a:rPr>
              <a:t>Educational Equipment Manufacturer</a:t>
            </a:r>
          </a:p>
          <a:p>
            <a:pPr marL="963771" lvl="1" indent="-413044">
              <a:buFont typeface="Arial" panose="020B0604020202020204" pitchFamily="34" charset="0"/>
              <a:buChar char="•"/>
            </a:pPr>
            <a:r>
              <a:rPr lang="en-US" dirty="0">
                <a:solidFill>
                  <a:schemeClr val="tx1"/>
                </a:solidFill>
              </a:rPr>
              <a:t>IoT</a:t>
            </a:r>
            <a:r>
              <a:rPr lang="en-US" dirty="0">
                <a:solidFill>
                  <a:schemeClr val="tx1"/>
                </a:solidFill>
              </a:rPr>
              <a:t>, AI, </a:t>
            </a:r>
            <a:r>
              <a:rPr lang="en-US" dirty="0">
                <a:solidFill>
                  <a:schemeClr val="tx1"/>
                </a:solidFill>
              </a:rPr>
              <a:t>Robotics,Autonomous</a:t>
            </a:r>
            <a:r>
              <a:rPr lang="en-US" dirty="0">
                <a:solidFill>
                  <a:schemeClr val="tx1"/>
                </a:solidFill>
              </a:rPr>
              <a:t> Robot</a:t>
            </a:r>
          </a:p>
          <a:p>
            <a:pPr marL="963771" lvl="1" indent="-413044">
              <a:buFont typeface="Arial" panose="020B0604020202020204" pitchFamily="34" charset="0"/>
              <a:buChar char="•"/>
            </a:pPr>
            <a:r>
              <a:rPr lang="en-US" dirty="0">
                <a:solidFill>
                  <a:schemeClr val="tx1"/>
                </a:solidFill>
              </a:rPr>
              <a:t>Microprocessor/Microcontroller</a:t>
            </a:r>
          </a:p>
          <a:p>
            <a:pPr marL="963771" lvl="1" indent="-413044">
              <a:buFont typeface="Arial" panose="020B0604020202020204" pitchFamily="34" charset="0"/>
              <a:buChar char="•"/>
            </a:pPr>
            <a:r>
              <a:rPr lang="en-US" dirty="0">
                <a:solidFill>
                  <a:schemeClr val="tx1"/>
                </a:solidFill>
              </a:rPr>
              <a:t>DSP,VLSI, Embedded System </a:t>
            </a:r>
          </a:p>
          <a:p>
            <a:pPr marL="963771" lvl="1" indent="-413044">
              <a:buFont typeface="Arial" panose="020B0604020202020204" pitchFamily="34" charset="0"/>
              <a:buChar char="•"/>
            </a:pPr>
            <a:r>
              <a:rPr lang="en-US" dirty="0">
                <a:solidFill>
                  <a:schemeClr val="tx1"/>
                </a:solidFill>
              </a:rPr>
              <a:t>Power Electronics &amp; Drives, Fuel Cell Trainer Kit</a:t>
            </a:r>
          </a:p>
          <a:p>
            <a:pPr marL="963771" lvl="1" indent="-413044">
              <a:buFont typeface="Arial" panose="020B0604020202020204" pitchFamily="34" charset="0"/>
              <a:buChar char="•"/>
            </a:pPr>
            <a:r>
              <a:rPr lang="en-US" dirty="0">
                <a:solidFill>
                  <a:schemeClr val="tx1"/>
                </a:solidFill>
              </a:rPr>
              <a:t>Renewable Energy Lab, Electric Vehicle Lab</a:t>
            </a:r>
          </a:p>
          <a:p>
            <a:r>
              <a:rPr lang="en-US" sz="2933" dirty="0">
                <a:solidFill>
                  <a:srgbClr val="FF0000"/>
                </a:solidFill>
              </a:rPr>
              <a:t>Technical Training</a:t>
            </a:r>
          </a:p>
          <a:p>
            <a:r>
              <a:rPr lang="en-US" sz="2933" dirty="0">
                <a:solidFill>
                  <a:srgbClr val="FF0000"/>
                </a:solidFill>
              </a:rPr>
              <a:t>DIY Project</a:t>
            </a:r>
          </a:p>
        </p:txBody>
      </p:sp>
      <p:sp>
        <p:nvSpPr>
          <p:cNvPr id="5" name="Title 4"/>
          <p:cNvSpPr>
            <a:spLocks noGrp="1"/>
          </p:cNvSpPr>
          <p:nvPr>
            <p:ph type="title"/>
          </p:nvPr>
        </p:nvSpPr>
        <p:spPr>
          <a:xfrm>
            <a:off x="815413" y="740701"/>
            <a:ext cx="10984800" cy="637600"/>
          </a:xfrm>
        </p:spPr>
        <p:txBody>
          <a:bodyPr/>
          <a:lstStyle/>
          <a:p>
            <a:r>
              <a:rPr lang="en-US" sz="6000" dirty="0"/>
              <a:t>Pantech?</a:t>
            </a:r>
          </a:p>
        </p:txBody>
      </p:sp>
    </p:spTree>
    <p:extLst>
      <p:ext uri="{BB962C8B-B14F-4D97-AF65-F5344CB8AC3E}">
        <p14:creationId xmlns:p14="http://schemas.microsoft.com/office/powerpoint/2010/main" val="23717511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688345" y="1001434"/>
            <a:ext cx="6391264" cy="760631"/>
          </a:xfrm>
        </p:spPr>
        <p:txBody>
          <a:bodyPr/>
          <a:lstStyle/>
          <a:p>
            <a:r>
              <a:rPr lang="en-US" sz="4267" dirty="0"/>
              <a:t>What is Master Class ?</a:t>
            </a:r>
          </a:p>
        </p:txBody>
      </p:sp>
      <p:grpSp>
        <p:nvGrpSpPr>
          <p:cNvPr id="22" name="Google Shape;2872;p54"/>
          <p:cNvGrpSpPr/>
          <p:nvPr/>
        </p:nvGrpSpPr>
        <p:grpSpPr>
          <a:xfrm>
            <a:off x="8583929" y="1831561"/>
            <a:ext cx="1907113" cy="3447912"/>
            <a:chOff x="6529419" y="1724307"/>
            <a:chExt cx="1480463" cy="2931917"/>
          </a:xfrm>
        </p:grpSpPr>
        <p:grpSp>
          <p:nvGrpSpPr>
            <p:cNvPr id="23" name="Google Shape;2873;p54"/>
            <p:cNvGrpSpPr/>
            <p:nvPr/>
          </p:nvGrpSpPr>
          <p:grpSpPr>
            <a:xfrm>
              <a:off x="6556827" y="1724307"/>
              <a:ext cx="956596" cy="944294"/>
              <a:chOff x="3800349" y="1238762"/>
              <a:chExt cx="1098904" cy="1084772"/>
            </a:xfrm>
          </p:grpSpPr>
          <p:grpSp>
            <p:nvGrpSpPr>
              <p:cNvPr id="59" name="Google Shape;2874;p54"/>
              <p:cNvGrpSpPr/>
              <p:nvPr/>
            </p:nvGrpSpPr>
            <p:grpSpPr>
              <a:xfrm>
                <a:off x="3800349" y="1238762"/>
                <a:ext cx="1098904" cy="1084772"/>
                <a:chOff x="3800349" y="1238762"/>
                <a:chExt cx="1098904" cy="1084772"/>
              </a:xfrm>
            </p:grpSpPr>
            <p:sp>
              <p:nvSpPr>
                <p:cNvPr id="61" name="Google Shape;2875;p54"/>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sp>
              <p:nvSpPr>
                <p:cNvPr id="62" name="Google Shape;2876;p54"/>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grpSp>
          <p:sp>
            <p:nvSpPr>
              <p:cNvPr id="60" name="Google Shape;2877;p54"/>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nvGrpSpPr>
            <p:cNvPr id="24" name="Google Shape;2878;p54"/>
            <p:cNvGrpSpPr/>
            <p:nvPr/>
          </p:nvGrpSpPr>
          <p:grpSpPr>
            <a:xfrm>
              <a:off x="7053286" y="2227254"/>
              <a:ext cx="956596" cy="944252"/>
              <a:chOff x="4370663" y="1816530"/>
              <a:chExt cx="1098904" cy="1084724"/>
            </a:xfrm>
          </p:grpSpPr>
          <p:grpSp>
            <p:nvGrpSpPr>
              <p:cNvPr id="51" name="Google Shape;2879;p54"/>
              <p:cNvGrpSpPr/>
              <p:nvPr/>
            </p:nvGrpSpPr>
            <p:grpSpPr>
              <a:xfrm>
                <a:off x="4370663" y="1816530"/>
                <a:ext cx="1098904" cy="1084724"/>
                <a:chOff x="4370663" y="1816530"/>
                <a:chExt cx="1098904" cy="1084724"/>
              </a:xfrm>
            </p:grpSpPr>
            <p:sp>
              <p:nvSpPr>
                <p:cNvPr id="57" name="Google Shape;2880;p54"/>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sp>
              <p:nvSpPr>
                <p:cNvPr id="58" name="Google Shape;2881;p54"/>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grpSp>
          <p:grpSp>
            <p:nvGrpSpPr>
              <p:cNvPr id="52" name="Google Shape;2882;p54"/>
              <p:cNvGrpSpPr/>
              <p:nvPr/>
            </p:nvGrpSpPr>
            <p:grpSpPr>
              <a:xfrm>
                <a:off x="4732628" y="2171596"/>
                <a:ext cx="374986" cy="374572"/>
                <a:chOff x="3303268" y="3817349"/>
                <a:chExt cx="346056" cy="345674"/>
              </a:xfrm>
            </p:grpSpPr>
            <p:sp>
              <p:nvSpPr>
                <p:cNvPr id="53" name="Google Shape;2883;p5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4" name="Google Shape;2884;p5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5" name="Google Shape;2885;p5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6" name="Google Shape;2886;p5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5" name="Google Shape;2887;p54"/>
            <p:cNvGrpSpPr/>
            <p:nvPr/>
          </p:nvGrpSpPr>
          <p:grpSpPr>
            <a:xfrm>
              <a:off x="6547098" y="2715744"/>
              <a:ext cx="956596" cy="944315"/>
              <a:chOff x="3789173" y="2377690"/>
              <a:chExt cx="1098904" cy="1084796"/>
            </a:xfrm>
          </p:grpSpPr>
          <p:grpSp>
            <p:nvGrpSpPr>
              <p:cNvPr id="43" name="Google Shape;2888;p54"/>
              <p:cNvGrpSpPr/>
              <p:nvPr/>
            </p:nvGrpSpPr>
            <p:grpSpPr>
              <a:xfrm>
                <a:off x="3789173" y="2377690"/>
                <a:ext cx="1098904" cy="1084796"/>
                <a:chOff x="3789173" y="2377690"/>
                <a:chExt cx="1098904" cy="1084796"/>
              </a:xfrm>
            </p:grpSpPr>
            <p:sp>
              <p:nvSpPr>
                <p:cNvPr id="49" name="Google Shape;2889;p54"/>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sp>
              <p:nvSpPr>
                <p:cNvPr id="50" name="Google Shape;2890;p54"/>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grpSp>
          <p:grpSp>
            <p:nvGrpSpPr>
              <p:cNvPr id="44" name="Google Shape;2891;p54"/>
              <p:cNvGrpSpPr/>
              <p:nvPr/>
            </p:nvGrpSpPr>
            <p:grpSpPr>
              <a:xfrm>
                <a:off x="4151137" y="2732796"/>
                <a:ext cx="374986" cy="374572"/>
                <a:chOff x="3752358" y="3817349"/>
                <a:chExt cx="346056" cy="345674"/>
              </a:xfrm>
            </p:grpSpPr>
            <p:sp>
              <p:nvSpPr>
                <p:cNvPr id="45" name="Google Shape;2892;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6" name="Google Shape;2893;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7" name="Google Shape;2894;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8" name="Google Shape;2895;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6" name="Google Shape;2896;p54"/>
            <p:cNvGrpSpPr/>
            <p:nvPr/>
          </p:nvGrpSpPr>
          <p:grpSpPr>
            <a:xfrm>
              <a:off x="7034853" y="3222917"/>
              <a:ext cx="956596" cy="944252"/>
              <a:chOff x="4349489" y="2960313"/>
              <a:chExt cx="1098904" cy="1084724"/>
            </a:xfrm>
          </p:grpSpPr>
          <p:grpSp>
            <p:nvGrpSpPr>
              <p:cNvPr id="37" name="Google Shape;2897;p54"/>
              <p:cNvGrpSpPr/>
              <p:nvPr/>
            </p:nvGrpSpPr>
            <p:grpSpPr>
              <a:xfrm>
                <a:off x="4349489" y="2960313"/>
                <a:ext cx="1098904" cy="1084724"/>
                <a:chOff x="4349489" y="2960313"/>
                <a:chExt cx="1098904" cy="1084724"/>
              </a:xfrm>
            </p:grpSpPr>
            <p:sp>
              <p:nvSpPr>
                <p:cNvPr id="41" name="Google Shape;2898;p54"/>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sp>
              <p:nvSpPr>
                <p:cNvPr id="42" name="Google Shape;2899;p54"/>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grpSp>
          <p:grpSp>
            <p:nvGrpSpPr>
              <p:cNvPr id="38" name="Google Shape;2900;p54"/>
              <p:cNvGrpSpPr/>
              <p:nvPr/>
            </p:nvGrpSpPr>
            <p:grpSpPr>
              <a:xfrm>
                <a:off x="4732657" y="3315384"/>
                <a:ext cx="374952" cy="374572"/>
                <a:chOff x="4201447" y="3817349"/>
                <a:chExt cx="346024" cy="345674"/>
              </a:xfrm>
            </p:grpSpPr>
            <p:sp>
              <p:nvSpPr>
                <p:cNvPr id="39" name="Google Shape;2901;p5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0" name="Google Shape;2902;p5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7" name="Google Shape;2903;p54"/>
            <p:cNvGrpSpPr/>
            <p:nvPr/>
          </p:nvGrpSpPr>
          <p:grpSpPr>
            <a:xfrm>
              <a:off x="6529419" y="3711909"/>
              <a:ext cx="956596" cy="944315"/>
              <a:chOff x="3768864" y="3522050"/>
              <a:chExt cx="1098904" cy="1084796"/>
            </a:xfrm>
          </p:grpSpPr>
          <p:grpSp>
            <p:nvGrpSpPr>
              <p:cNvPr id="28" name="Google Shape;2904;p54"/>
              <p:cNvGrpSpPr/>
              <p:nvPr/>
            </p:nvGrpSpPr>
            <p:grpSpPr>
              <a:xfrm>
                <a:off x="3768864" y="3522050"/>
                <a:ext cx="1098904" cy="1084796"/>
                <a:chOff x="3768864" y="3522050"/>
                <a:chExt cx="1098904" cy="1084796"/>
              </a:xfrm>
            </p:grpSpPr>
            <p:sp>
              <p:nvSpPr>
                <p:cNvPr id="35" name="Google Shape;2905;p54"/>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sp>
              <p:nvSpPr>
                <p:cNvPr id="36" name="Google Shape;2906;p54"/>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grpSp>
          <p:grpSp>
            <p:nvGrpSpPr>
              <p:cNvPr id="29" name="Google Shape;2907;p54"/>
              <p:cNvGrpSpPr/>
              <p:nvPr/>
            </p:nvGrpSpPr>
            <p:grpSpPr>
              <a:xfrm>
                <a:off x="4139616" y="3871555"/>
                <a:ext cx="357419" cy="357005"/>
                <a:chOff x="7482229" y="3351230"/>
                <a:chExt cx="357419" cy="357005"/>
              </a:xfrm>
            </p:grpSpPr>
            <p:sp>
              <p:nvSpPr>
                <p:cNvPr id="30" name="Google Shape;2908;p5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1" name="Google Shape;2909;p5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2" name="Google Shape;2910;p5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3" name="Google Shape;2911;p5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4" name="Google Shape;2912;p5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sp>
        <p:nvSpPr>
          <p:cNvPr id="21" name="TextBox 20"/>
          <p:cNvSpPr txBox="1"/>
          <p:nvPr/>
        </p:nvSpPr>
        <p:spPr>
          <a:xfrm>
            <a:off x="1512889" y="1661828"/>
            <a:ext cx="5161990" cy="924741"/>
          </a:xfrm>
          <a:prstGeom prst="rect">
            <a:avLst/>
          </a:prstGeom>
          <a:noFill/>
        </p:spPr>
        <p:txBody>
          <a:bodyPr wrap="none" lIns="82613" tIns="41307" rIns="82613" bIns="41307" rtlCol="0">
            <a:spAutoFit/>
          </a:bodyPr>
          <a:lstStyle/>
          <a:p>
            <a:r>
              <a:rPr lang="en-US" sz="3600" dirty="0"/>
              <a:t>👍 </a:t>
            </a:r>
            <a:r>
              <a:rPr lang="en-US" sz="1867" dirty="0"/>
              <a:t>This is the 30 Days Industrial Learning Activity.</a:t>
            </a:r>
          </a:p>
          <a:p>
            <a:endParaRPr lang="en-US" sz="1867" dirty="0"/>
          </a:p>
        </p:txBody>
      </p:sp>
      <p:sp>
        <p:nvSpPr>
          <p:cNvPr id="63" name="Rectangle 62"/>
          <p:cNvSpPr/>
          <p:nvPr/>
        </p:nvSpPr>
        <p:spPr>
          <a:xfrm>
            <a:off x="1584507" y="2370349"/>
            <a:ext cx="3698127" cy="637419"/>
          </a:xfrm>
          <a:prstGeom prst="rect">
            <a:avLst/>
          </a:prstGeom>
        </p:spPr>
        <p:txBody>
          <a:bodyPr wrap="none" lIns="82613" tIns="41307" rIns="82613" bIns="41307">
            <a:spAutoFit/>
          </a:bodyPr>
          <a:lstStyle/>
          <a:p>
            <a:pPr algn="ctr"/>
            <a:r>
              <a:rPr lang="en-US" sz="3600" dirty="0"/>
              <a:t>👍 </a:t>
            </a:r>
            <a:r>
              <a:rPr lang="en-US" sz="1867" dirty="0"/>
              <a:t>Its Online </a:t>
            </a:r>
            <a:r>
              <a:rPr lang="en-US" sz="1867" b="1" dirty="0">
                <a:solidFill>
                  <a:srgbClr val="C00000"/>
                </a:solidFill>
              </a:rPr>
              <a:t>YouTube Live </a:t>
            </a:r>
            <a:r>
              <a:rPr lang="en-US" sz="1867" dirty="0"/>
              <a:t>Class</a:t>
            </a:r>
          </a:p>
        </p:txBody>
      </p:sp>
      <p:sp>
        <p:nvSpPr>
          <p:cNvPr id="64" name="Rectangle 63"/>
          <p:cNvSpPr/>
          <p:nvPr/>
        </p:nvSpPr>
        <p:spPr>
          <a:xfrm>
            <a:off x="1162928" y="2923932"/>
            <a:ext cx="5166429" cy="924741"/>
          </a:xfrm>
          <a:prstGeom prst="rect">
            <a:avLst/>
          </a:prstGeom>
        </p:spPr>
        <p:txBody>
          <a:bodyPr wrap="square" lIns="82613" tIns="41307" rIns="82613" bIns="41307">
            <a:spAutoFit/>
          </a:bodyPr>
          <a:lstStyle/>
          <a:p>
            <a:pPr algn="ctr"/>
            <a:r>
              <a:rPr lang="en-US" sz="3600" dirty="0"/>
              <a:t>👍 </a:t>
            </a:r>
            <a:r>
              <a:rPr lang="en-US" sz="1867" dirty="0"/>
              <a:t>If you Invest </a:t>
            </a:r>
            <a:r>
              <a:rPr lang="en-US" sz="1867" b="1" dirty="0">
                <a:solidFill>
                  <a:srgbClr val="C00000"/>
                </a:solidFill>
              </a:rPr>
              <a:t>45 minutes </a:t>
            </a:r>
            <a:r>
              <a:rPr lang="en-US" sz="1867" dirty="0"/>
              <a:t>daily, U will become Master in </a:t>
            </a:r>
            <a:r>
              <a:rPr lang="en-US" sz="1867" b="1" dirty="0"/>
              <a:t>Data Science</a:t>
            </a:r>
          </a:p>
        </p:txBody>
      </p:sp>
      <p:grpSp>
        <p:nvGrpSpPr>
          <p:cNvPr id="67" name="Group 66"/>
          <p:cNvGrpSpPr/>
          <p:nvPr/>
        </p:nvGrpSpPr>
        <p:grpSpPr>
          <a:xfrm>
            <a:off x="1575347" y="3887127"/>
            <a:ext cx="6167479" cy="1194303"/>
            <a:chOff x="768812" y="4093456"/>
            <a:chExt cx="6825985" cy="1321750"/>
          </a:xfrm>
        </p:grpSpPr>
        <p:sp>
          <p:nvSpPr>
            <p:cNvPr id="65" name="Rectangle 64"/>
            <p:cNvSpPr/>
            <p:nvPr/>
          </p:nvSpPr>
          <p:spPr>
            <a:xfrm>
              <a:off x="768812" y="4093456"/>
              <a:ext cx="4632608" cy="715303"/>
            </a:xfrm>
            <a:prstGeom prst="rect">
              <a:avLst/>
            </a:prstGeom>
          </p:spPr>
          <p:txBody>
            <a:bodyPr wrap="none">
              <a:spAutoFit/>
            </a:bodyPr>
            <a:lstStyle/>
            <a:p>
              <a:pPr algn="ctr"/>
              <a:r>
                <a:rPr lang="en-US" sz="3600" dirty="0"/>
                <a:t>👍 </a:t>
              </a:r>
              <a:r>
                <a:rPr lang="en-US" sz="1867" dirty="0"/>
                <a:t>   You will get </a:t>
              </a:r>
              <a:r>
                <a:rPr lang="en-US" sz="1867" b="1" dirty="0">
                  <a:solidFill>
                    <a:srgbClr val="C00000"/>
                  </a:solidFill>
                </a:rPr>
                <a:t>FREE E-Certificate </a:t>
              </a:r>
            </a:p>
          </p:txBody>
        </p:sp>
        <p:sp>
          <p:nvSpPr>
            <p:cNvPr id="66" name="Google Shape;953;p33"/>
            <p:cNvSpPr txBox="1">
              <a:spLocks/>
            </p:cNvSpPr>
            <p:nvPr/>
          </p:nvSpPr>
          <p:spPr>
            <a:xfrm>
              <a:off x="3525031" y="4909720"/>
              <a:ext cx="4069766" cy="505486"/>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2"/>
                </a:buClr>
                <a:buSzPts val="2800"/>
                <a:buFont typeface="Muli"/>
                <a:buNone/>
                <a:defRPr sz="1600" b="0" i="0" u="none" strike="noStrike" cap="none">
                  <a:solidFill>
                    <a:schemeClr val="dk2"/>
                  </a:solidFill>
                  <a:latin typeface="Muli"/>
                  <a:ea typeface="Muli"/>
                  <a:cs typeface="Muli"/>
                  <a:sym typeface="Muli"/>
                </a:defRPr>
              </a:lvl1pPr>
              <a:lvl2pPr marL="914400" marR="0" lvl="1"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2pPr>
              <a:lvl3pPr marL="1371600" marR="0" lvl="2"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3pPr>
              <a:lvl4pPr marL="1828800" marR="0" lvl="3"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4pPr>
              <a:lvl5pPr marL="2286000" marR="0" lvl="4"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5pPr>
              <a:lvl6pPr marL="2743200" marR="0" lvl="5"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6pPr>
              <a:lvl7pPr marL="3200400" marR="0" lvl="6"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7pPr>
              <a:lvl8pPr marL="3657600" marR="0" lvl="7"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8pPr>
              <a:lvl9pPr marL="4114800" marR="0" lvl="8"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9pPr>
            </a:lstStyle>
            <a:p>
              <a:pPr algn="l"/>
              <a:r>
                <a:rPr lang="en-US" sz="2133" dirty="0">
                  <a:solidFill>
                    <a:srgbClr val="7030A0"/>
                  </a:solidFill>
                </a:rPr>
                <a:t>Webinar Participation Certificate</a:t>
              </a:r>
              <a:endParaRPr lang="en-US" sz="2133" i="1" dirty="0"/>
            </a:p>
          </p:txBody>
        </p:sp>
      </p:grpSp>
      <p:sp>
        <p:nvSpPr>
          <p:cNvPr id="68" name="Rectangle 67"/>
          <p:cNvSpPr/>
          <p:nvPr/>
        </p:nvSpPr>
        <p:spPr>
          <a:xfrm>
            <a:off x="1558189" y="5545548"/>
            <a:ext cx="5908169" cy="1191416"/>
          </a:xfrm>
          <a:prstGeom prst="rect">
            <a:avLst/>
          </a:prstGeom>
          <a:ln>
            <a:solidFill>
              <a:schemeClr val="accent4">
                <a:lumMod val="50000"/>
              </a:schemeClr>
            </a:solidFill>
          </a:ln>
        </p:spPr>
        <p:txBody>
          <a:bodyPr wrap="square" lIns="82613" tIns="41307" rIns="82613" bIns="41307">
            <a:spAutoFit/>
          </a:bodyPr>
          <a:lstStyle/>
          <a:p>
            <a:pPr algn="just"/>
            <a:r>
              <a:rPr lang="en-US" sz="2400" i="1" dirty="0">
                <a:solidFill>
                  <a:schemeClr val="bg2">
                    <a:lumMod val="50000"/>
                  </a:schemeClr>
                </a:solidFill>
                <a:latin typeface="Fjalla One"/>
              </a:rPr>
              <a:t>“Learning is the beginning of wealth.</a:t>
            </a:r>
          </a:p>
          <a:p>
            <a:pPr algn="r"/>
            <a:r>
              <a:rPr lang="en-US" sz="2400" i="1" dirty="0">
                <a:solidFill>
                  <a:schemeClr val="bg2">
                    <a:lumMod val="50000"/>
                  </a:schemeClr>
                </a:solidFill>
                <a:latin typeface="Fjalla One"/>
              </a:rPr>
              <a:t>Searching &amp; Learning is where the miracle process all begins.” …………….Jim Rohn</a:t>
            </a:r>
          </a:p>
        </p:txBody>
      </p:sp>
      <p:pic>
        <p:nvPicPr>
          <p:cNvPr id="69" name="Picture 68">
            <a:hlinkClick r:id="rId2"/>
          </p:cNvPr>
          <p:cNvPicPr>
            <a:picLocks noChangeAspect="1"/>
          </p:cNvPicPr>
          <p:nvPr/>
        </p:nvPicPr>
        <p:blipFill rotWithShape="1">
          <a:blip r:embed="rId3" cstate="print">
            <a:extLst>
              <a:ext uri="{28A0092B-C50C-407E-A947-70E740481C1C}">
                <a14:useLocalDpi xmlns:a14="http://schemas.microsoft.com/office/drawing/2010/main" val="0"/>
              </a:ext>
            </a:extLst>
          </a:blip>
          <a:srcRect b="16276"/>
          <a:stretch/>
        </p:blipFill>
        <p:spPr>
          <a:xfrm>
            <a:off x="6721249" y="2236237"/>
            <a:ext cx="1780673" cy="804347"/>
          </a:xfrm>
          <a:prstGeom prst="rect">
            <a:avLst/>
          </a:prstGeom>
        </p:spPr>
      </p:pic>
    </p:spTree>
    <p:extLst>
      <p:ext uri="{BB962C8B-B14F-4D97-AF65-F5344CB8AC3E}">
        <p14:creationId xmlns:p14="http://schemas.microsoft.com/office/powerpoint/2010/main" val="1640182675"/>
      </p:ext>
    </p:extLst>
  </p:cSld>
  <p:clrMapOvr>
    <a:masterClrMapping/>
  </p:clrMapOvr>
  <mc:AlternateContent xmlns:mc="http://schemas.openxmlformats.org/markup-compatibility/2006" xmlns:p14="http://schemas.microsoft.com/office/powerpoint/2010/main">
    <mc:Choice Requires="p14">
      <p:transition spd="slow" p14:dur="2000" advTm="1799"/>
    </mc:Choice>
    <mc:Fallback xmlns="">
      <p:transition spd="slow" advTm="1799"/>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990" y="3638017"/>
            <a:ext cx="8994292" cy="1122400"/>
          </a:xfrm>
        </p:spPr>
        <p:txBody>
          <a:bodyPr/>
          <a:lstStyle/>
          <a:p>
            <a:r>
              <a:rPr lang="en-US" u="sng" dirty="0" smtClean="0">
                <a:solidFill>
                  <a:srgbClr val="FF0000"/>
                </a:solidFill>
              </a:rPr>
              <a:t>Help 10 Million Students</a:t>
            </a:r>
            <a:r>
              <a:rPr lang="en-US" dirty="0" smtClean="0"/>
              <a:t> to </a:t>
            </a:r>
            <a:r>
              <a:rPr lang="en-US" u="sng" dirty="0" smtClean="0">
                <a:solidFill>
                  <a:srgbClr val="FF0000"/>
                </a:solidFill>
              </a:rPr>
              <a:t>Learn the Technology</a:t>
            </a:r>
            <a:r>
              <a:rPr lang="en-US" dirty="0" smtClean="0"/>
              <a:t> in </a:t>
            </a:r>
            <a:r>
              <a:rPr lang="en-US" u="sng" dirty="0" smtClean="0">
                <a:solidFill>
                  <a:srgbClr val="FF0000"/>
                </a:solidFill>
              </a:rPr>
              <a:t>Easy Way</a:t>
            </a:r>
            <a:endParaRPr lang="en-US" u="sng" dirty="0">
              <a:solidFill>
                <a:srgbClr val="FF0000"/>
              </a:solidFill>
            </a:endParaRPr>
          </a:p>
        </p:txBody>
      </p:sp>
      <p:sp>
        <p:nvSpPr>
          <p:cNvPr id="3" name="Title 2"/>
          <p:cNvSpPr>
            <a:spLocks noGrp="1"/>
          </p:cNvSpPr>
          <p:nvPr>
            <p:ph type="title" idx="2"/>
          </p:nvPr>
        </p:nvSpPr>
        <p:spPr>
          <a:xfrm>
            <a:off x="960002" y="1783768"/>
            <a:ext cx="3479007" cy="1122400"/>
          </a:xfrm>
        </p:spPr>
        <p:txBody>
          <a:bodyPr/>
          <a:lstStyle/>
          <a:p>
            <a:r>
              <a:rPr lang="en-US" dirty="0" smtClean="0"/>
              <a:t>Our Vision</a:t>
            </a:r>
            <a:endParaRPr lang="en-US" dirty="0"/>
          </a:p>
        </p:txBody>
      </p:sp>
    </p:spTree>
    <p:extLst>
      <p:ext uri="{BB962C8B-B14F-4D97-AF65-F5344CB8AC3E}">
        <p14:creationId xmlns:p14="http://schemas.microsoft.com/office/powerpoint/2010/main" val="27061252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95469" y="4293098"/>
            <a:ext cx="10544391" cy="760631"/>
          </a:xfrm>
        </p:spPr>
        <p:txBody>
          <a:bodyPr/>
          <a:lstStyle/>
          <a:p>
            <a:r>
              <a:rPr lang="en-US" dirty="0" smtClean="0"/>
              <a:t>Associate Partner for this Master Class</a:t>
            </a:r>
            <a:endParaRPr lang="en-US" dirty="0"/>
          </a:p>
        </p:txBody>
      </p:sp>
      <p:pic>
        <p:nvPicPr>
          <p:cNvPr id="5" name="Picture 8" descr="load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2313" y="1508787"/>
            <a:ext cx="9480131" cy="144016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372313" y="5421007"/>
            <a:ext cx="3211263" cy="452753"/>
          </a:xfrm>
          <a:prstGeom prst="rect">
            <a:avLst/>
          </a:prstGeom>
        </p:spPr>
        <p:txBody>
          <a:bodyPr wrap="none" lIns="82613" tIns="41307" rIns="82613" bIns="41307">
            <a:spAutoFit/>
          </a:bodyPr>
          <a:lstStyle/>
          <a:p>
            <a:r>
              <a:rPr lang="en-US" sz="2400" dirty="0"/>
              <a:t>https://apssdc.in/home/</a:t>
            </a:r>
          </a:p>
        </p:txBody>
      </p:sp>
    </p:spTree>
    <p:extLst>
      <p:ext uri="{BB962C8B-B14F-4D97-AF65-F5344CB8AC3E}">
        <p14:creationId xmlns:p14="http://schemas.microsoft.com/office/powerpoint/2010/main" val="2643796912"/>
      </p:ext>
    </p:extLst>
  </p:cSld>
  <p:clrMapOvr>
    <a:masterClrMapping/>
  </p:clrMapOvr>
  <mc:AlternateContent xmlns:mc="http://schemas.openxmlformats.org/markup-compatibility/2006" xmlns:p14="http://schemas.microsoft.com/office/powerpoint/2010/main">
    <mc:Choice Requires="p14">
      <p:transition spd="slow" p14:dur="2000" advTm="903"/>
    </mc:Choice>
    <mc:Fallback xmlns="">
      <p:transition spd="slow" advTm="903"/>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660</TotalTime>
  <Words>2125</Words>
  <Application>Microsoft Office PowerPoint</Application>
  <PresentationFormat>Widescreen</PresentationFormat>
  <Paragraphs>260</Paragraphs>
  <Slides>49</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49</vt:i4>
      </vt:variant>
    </vt:vector>
  </HeadingPairs>
  <TitlesOfParts>
    <vt:vector size="61" baseType="lpstr">
      <vt:lpstr>Arial</vt:lpstr>
      <vt:lpstr>Bebas Neue</vt:lpstr>
      <vt:lpstr>Calibri</vt:lpstr>
      <vt:lpstr>Fira Sans Extra Condensed SemiBold</vt:lpstr>
      <vt:lpstr>Fjalla One</vt:lpstr>
      <vt:lpstr>Garamond</vt:lpstr>
      <vt:lpstr>Itim</vt:lpstr>
      <vt:lpstr>Muli</vt:lpstr>
      <vt:lpstr>Roboto</vt:lpstr>
      <vt:lpstr>Roboto Condensed Light</vt:lpstr>
      <vt:lpstr>Times New Roman</vt:lpstr>
      <vt:lpstr>Organic</vt:lpstr>
      <vt:lpstr>Applications Of NLP</vt:lpstr>
      <vt:lpstr>PowerPoint Presentation</vt:lpstr>
      <vt:lpstr>30 Days  Python Master Class</vt:lpstr>
      <vt:lpstr>Python Master Class</vt:lpstr>
      <vt:lpstr>NANDHINI.S</vt:lpstr>
      <vt:lpstr>Pantech?</vt:lpstr>
      <vt:lpstr>What is Master Class ?</vt:lpstr>
      <vt:lpstr>Help 10 Million Students to Learn the Technology in Easy Way</vt:lpstr>
      <vt:lpstr>Associate Partner for this Master Class</vt:lpstr>
      <vt:lpstr>What U will Learn from 30 Days Data Science &amp; Analytics Master Class</vt:lpstr>
      <vt:lpstr>Python Learning Plan</vt:lpstr>
      <vt:lpstr>Day wise Learning Plan</vt:lpstr>
      <vt:lpstr>Day wise Learning Plan</vt:lpstr>
      <vt:lpstr>List of Projects for Demo in YouTube Live</vt:lpstr>
      <vt:lpstr>What you will get from this Free 30 Days Master Class?</vt:lpstr>
      <vt:lpstr>Ans : During the Live Class, organizer will post Google Form link in Live Chat. The Participants should submit the from on daily basis.  Minimum 25 Days Attendance is Required to get Free Master Class Participation Certificate.</vt:lpstr>
      <vt:lpstr> Sample Webinar Participation Certificate?</vt:lpstr>
      <vt:lpstr>https://www.pantechelearning.com/data-science-master-class/</vt:lpstr>
      <vt:lpstr>What is Internship????</vt:lpstr>
      <vt:lpstr>PowerPoint Presentation</vt:lpstr>
      <vt:lpstr>Pantech will make you to Create 10 Projects in Data Science &amp; Analytics in 30 Days</vt:lpstr>
      <vt:lpstr>1 Month Internship in Data Science</vt:lpstr>
      <vt:lpstr>What You Will Get???</vt:lpstr>
      <vt:lpstr>How to join in 1 month Internship</vt:lpstr>
      <vt:lpstr>Chatbots</vt:lpstr>
      <vt:lpstr>Chatbots</vt:lpstr>
      <vt:lpstr>Chatbots</vt:lpstr>
      <vt:lpstr>Chatbots</vt:lpstr>
      <vt:lpstr>System Architecture Diagram</vt:lpstr>
      <vt:lpstr>Understanding NLP</vt:lpstr>
      <vt:lpstr>Understanding NLP</vt:lpstr>
      <vt:lpstr>Applications: Speech Recognition</vt:lpstr>
      <vt:lpstr>Machine Translation</vt:lpstr>
      <vt:lpstr>Machine Translation</vt:lpstr>
      <vt:lpstr> Types of Machine Translation Systems  </vt:lpstr>
      <vt:lpstr> Types of Machine Translation Systems  </vt:lpstr>
      <vt:lpstr> Types of Machine Translation Systems  </vt:lpstr>
      <vt:lpstr> Types of Machine Translation Systems  </vt:lpstr>
      <vt:lpstr> Types of Machine Translation Systems  </vt:lpstr>
      <vt:lpstr>Applications Of NLP</vt:lpstr>
      <vt:lpstr>Applications Of NLP</vt:lpstr>
      <vt:lpstr>Applications Of NLP</vt:lpstr>
      <vt:lpstr>Applications Of NLP</vt:lpstr>
      <vt:lpstr>Applications Of NLP</vt:lpstr>
      <vt:lpstr>Applications Of NLP</vt:lpstr>
      <vt:lpstr>Applications Of NLP</vt:lpstr>
      <vt:lpstr>Applications Of NLP</vt:lpstr>
      <vt:lpstr>Applications Of NLP</vt:lpstr>
      <vt:lpstr>Applications Of NLP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27</cp:revision>
  <dcterms:created xsi:type="dcterms:W3CDTF">2022-02-26T04:26:37Z</dcterms:created>
  <dcterms:modified xsi:type="dcterms:W3CDTF">2022-03-25T05:29:53Z</dcterms:modified>
</cp:coreProperties>
</file>

<file path=docProps/thumbnail.jpeg>
</file>